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2062400" cy="347472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25" d="100"/>
          <a:sy n="25" d="100"/>
        </p:scale>
        <p:origin x="-608" y="400"/>
      </p:cViewPr>
      <p:guideLst>
        <p:guide orient="horz" pos="10944"/>
        <p:guide pos="132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54680" y="10794156"/>
            <a:ext cx="35753040" cy="7448127"/>
          </a:xfrm>
        </p:spPr>
        <p:txBody>
          <a:bodyPr/>
          <a:lstStyle/>
          <a:p>
            <a:r>
              <a:rPr lang="en-US" smtClean="0"/>
              <a:t>Click to edit Master title style</a:t>
            </a:r>
            <a:endParaRPr lang="en-US"/>
          </a:p>
        </p:txBody>
      </p:sp>
      <p:sp>
        <p:nvSpPr>
          <p:cNvPr id="3" name="Subtitle 2"/>
          <p:cNvSpPr>
            <a:spLocks noGrp="1"/>
          </p:cNvSpPr>
          <p:nvPr>
            <p:ph type="subTitle" idx="1"/>
          </p:nvPr>
        </p:nvSpPr>
        <p:spPr>
          <a:xfrm>
            <a:off x="6309360" y="19690080"/>
            <a:ext cx="29443680" cy="887984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C16025-9A40-0242-AFC7-594B297C0F4D}" type="datetimeFigureOut">
              <a:rPr lang="en-US" smtClean="0"/>
              <a:pPr/>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C16025-9A40-0242-AFC7-594B297C0F4D}" type="datetimeFigureOut">
              <a:rPr lang="en-US" smtClean="0"/>
              <a:pPr/>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22640" y="22328296"/>
            <a:ext cx="35753040" cy="690118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322640" y="14727349"/>
            <a:ext cx="35753040" cy="7600947"/>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C16025-9A40-0242-AFC7-594B297C0F4D}" type="datetimeFigureOut">
              <a:rPr lang="en-US" smtClean="0"/>
              <a:pPr/>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0" y="8107682"/>
            <a:ext cx="18577560" cy="22931546"/>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1381720" y="8107682"/>
            <a:ext cx="18577560" cy="22931546"/>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C16025-9A40-0242-AFC7-594B297C0F4D}" type="datetimeFigureOut">
              <a:rPr lang="en-US" smtClean="0"/>
              <a:pPr/>
              <a:t>5/16/14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03120" y="7777906"/>
            <a:ext cx="18584865" cy="3241461"/>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03120" y="11019367"/>
            <a:ext cx="18584865" cy="20019859"/>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1367117" y="7777906"/>
            <a:ext cx="18592165" cy="3241461"/>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1367117" y="11019367"/>
            <a:ext cx="18592165" cy="20019859"/>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C16025-9A40-0242-AFC7-594B297C0F4D}" type="datetimeFigureOut">
              <a:rPr lang="en-US" smtClean="0"/>
              <a:pPr/>
              <a:t>5/16/14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C16025-9A40-0242-AFC7-594B297C0F4D}" type="datetimeFigureOut">
              <a:rPr lang="en-US" smtClean="0"/>
              <a:pPr/>
              <a:t>5/16/14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C16025-9A40-0242-AFC7-594B297C0F4D}" type="datetimeFigureOut">
              <a:rPr lang="en-US" smtClean="0"/>
              <a:pPr/>
              <a:t>5/16/14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3122" y="1383453"/>
            <a:ext cx="13838240" cy="588772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6445230" y="1383456"/>
            <a:ext cx="23514050" cy="29655773"/>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03122" y="7271176"/>
            <a:ext cx="13838240" cy="23768053"/>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C16025-9A40-0242-AFC7-594B297C0F4D}" type="datetimeFigureOut">
              <a:rPr lang="en-US" smtClean="0"/>
              <a:pPr/>
              <a:t>5/16/14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244525" y="24323040"/>
            <a:ext cx="25237440" cy="2871473"/>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244525" y="3104727"/>
            <a:ext cx="25237440" cy="2084832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244525" y="27194513"/>
            <a:ext cx="25237440" cy="4077967"/>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C16025-9A40-0242-AFC7-594B297C0F4D}" type="datetimeFigureOut">
              <a:rPr lang="en-US" smtClean="0"/>
              <a:pPr/>
              <a:t>5/16/14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C16025-9A40-0242-AFC7-594B297C0F4D}" type="datetimeFigureOut">
              <a:rPr lang="en-US" smtClean="0"/>
              <a:pPr/>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495240" y="1391502"/>
            <a:ext cx="9464040" cy="2964772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03120" y="1391502"/>
            <a:ext cx="27691080" cy="296477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C16025-9A40-0242-AFC7-594B297C0F4D}" type="datetimeFigureOut">
              <a:rPr lang="en-US" smtClean="0"/>
              <a:pPr/>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F4F23-A2E0-6347-AEA8-32E26830E6B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03120" y="1391499"/>
            <a:ext cx="37856160" cy="57912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03120" y="8107682"/>
            <a:ext cx="37856160" cy="22931546"/>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03120" y="32205509"/>
            <a:ext cx="9814560" cy="1849967"/>
          </a:xfrm>
          <a:prstGeom prst="rect">
            <a:avLst/>
          </a:prstGeom>
        </p:spPr>
        <p:txBody>
          <a:bodyPr vert="horz" lIns="438912" tIns="219456" rIns="438912" bIns="219456" rtlCol="0" anchor="ctr"/>
          <a:lstStyle>
            <a:lvl1pPr algn="l">
              <a:defRPr sz="5800">
                <a:solidFill>
                  <a:schemeClr val="tx1">
                    <a:tint val="75000"/>
                  </a:schemeClr>
                </a:solidFill>
              </a:defRPr>
            </a:lvl1pPr>
          </a:lstStyle>
          <a:p>
            <a:fld id="{CDC16025-9A40-0242-AFC7-594B297C0F4D}" type="datetimeFigureOut">
              <a:rPr lang="en-US" smtClean="0"/>
              <a:pPr/>
              <a:t>5/16/14</a:t>
            </a:fld>
            <a:endParaRPr lang="en-US"/>
          </a:p>
        </p:txBody>
      </p:sp>
      <p:sp>
        <p:nvSpPr>
          <p:cNvPr id="5" name="Footer Placeholder 4"/>
          <p:cNvSpPr>
            <a:spLocks noGrp="1"/>
          </p:cNvSpPr>
          <p:nvPr>
            <p:ph type="ftr" sz="quarter" idx="3"/>
          </p:nvPr>
        </p:nvSpPr>
        <p:spPr>
          <a:xfrm>
            <a:off x="14371320" y="32205509"/>
            <a:ext cx="13319760" cy="1849967"/>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144720" y="32205509"/>
            <a:ext cx="9814560" cy="1849967"/>
          </a:xfrm>
          <a:prstGeom prst="rect">
            <a:avLst/>
          </a:prstGeom>
        </p:spPr>
        <p:txBody>
          <a:bodyPr vert="horz" lIns="438912" tIns="219456" rIns="438912" bIns="219456" rtlCol="0" anchor="ctr"/>
          <a:lstStyle>
            <a:lvl1pPr algn="r">
              <a:defRPr sz="5800">
                <a:solidFill>
                  <a:schemeClr val="tx1">
                    <a:tint val="75000"/>
                  </a:schemeClr>
                </a:solidFill>
              </a:defRPr>
            </a:lvl1pPr>
          </a:lstStyle>
          <a:p>
            <a:fld id="{D6AF4F23-A2E0-6347-AEA8-32E26830E6B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5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55000"/>
          </a:blip>
          <a:stretch>
            <a:fillRect/>
          </a:stretch>
        </a:blipFill>
        <a:effectLst/>
      </p:bgPr>
    </p:bg>
    <p:spTree>
      <p:nvGrpSpPr>
        <p:cNvPr id="1" name=""/>
        <p:cNvGrpSpPr/>
        <p:nvPr/>
      </p:nvGrpSpPr>
      <p:grpSpPr>
        <a:xfrm>
          <a:off x="0" y="0"/>
          <a:ext cx="0" cy="0"/>
          <a:chOff x="0" y="0"/>
          <a:chExt cx="0" cy="0"/>
        </a:xfrm>
      </p:grpSpPr>
      <p:sp>
        <p:nvSpPr>
          <p:cNvPr id="17" name="Rectangle 16"/>
          <p:cNvSpPr/>
          <p:nvPr/>
        </p:nvSpPr>
        <p:spPr>
          <a:xfrm>
            <a:off x="13716000" y="33563748"/>
            <a:ext cx="14831942" cy="861775"/>
          </a:xfrm>
          <a:prstGeom prst="rect">
            <a:avLst/>
          </a:prstGeom>
          <a:solidFill>
            <a:schemeClr val="bg1">
              <a:alpha val="65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9982200" y="3911600"/>
            <a:ext cx="22076516" cy="2711234"/>
          </a:xfrm>
          <a:prstGeom prst="rect">
            <a:avLst/>
          </a:prstGeom>
          <a:solidFill>
            <a:schemeClr val="bg1">
              <a:alpha val="65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228952" y="1295400"/>
            <a:ext cx="23575139" cy="7059680"/>
          </a:xfrm>
        </p:spPr>
        <p:txBody>
          <a:bodyPr>
            <a:normAutofit/>
          </a:bodyPr>
          <a:lstStyle/>
          <a:p>
            <a:r>
              <a:rPr lang="en-US" sz="8000" b="1" i="1" dirty="0" smtClean="0">
                <a:latin typeface="Times New Roman"/>
              </a:rPr>
              <a:t>Infinite Jest</a:t>
            </a:r>
            <a:r>
              <a:rPr lang="en-US" sz="8000" b="1" dirty="0" smtClean="0">
                <a:latin typeface="Times New Roman"/>
              </a:rPr>
              <a:t> and the “High”/“Low” Art Dichotomy</a:t>
            </a:r>
            <a:endParaRPr lang="en-US" sz="8000" dirty="0"/>
          </a:p>
        </p:txBody>
      </p:sp>
      <p:sp>
        <p:nvSpPr>
          <p:cNvPr id="4" name="TextBox 3"/>
          <p:cNvSpPr txBox="1"/>
          <p:nvPr/>
        </p:nvSpPr>
        <p:spPr>
          <a:xfrm>
            <a:off x="12268200" y="5486400"/>
            <a:ext cx="17539477" cy="954107"/>
          </a:xfrm>
          <a:prstGeom prst="rect">
            <a:avLst/>
          </a:prstGeom>
          <a:noFill/>
        </p:spPr>
        <p:txBody>
          <a:bodyPr wrap="square" rtlCol="0">
            <a:spAutoFit/>
          </a:bodyPr>
          <a:lstStyle/>
          <a:p>
            <a:pPr algn="ctr"/>
            <a:r>
              <a:rPr lang="en-US" sz="5600" dirty="0" smtClean="0">
                <a:latin typeface="Times New Roman"/>
              </a:rPr>
              <a:t>Taylor </a:t>
            </a:r>
            <a:r>
              <a:rPr lang="en-US" sz="5600" dirty="0" err="1" smtClean="0">
                <a:latin typeface="Times New Roman"/>
              </a:rPr>
              <a:t>Backman</a:t>
            </a:r>
            <a:r>
              <a:rPr lang="en-US" sz="5600" dirty="0" smtClean="0">
                <a:latin typeface="Times New Roman"/>
              </a:rPr>
              <a:t>, Literature, </a:t>
            </a:r>
            <a:r>
              <a:rPr lang="en-US" sz="5600" dirty="0" err="1" smtClean="0">
                <a:latin typeface="Times New Roman"/>
              </a:rPr>
              <a:t>tbackam@ucsc.edu</a:t>
            </a:r>
            <a:endParaRPr lang="en-US" sz="5600" dirty="0">
              <a:latin typeface="Times New Roman"/>
            </a:endParaRPr>
          </a:p>
        </p:txBody>
      </p:sp>
      <p:sp>
        <p:nvSpPr>
          <p:cNvPr id="6" name="TextBox 5"/>
          <p:cNvSpPr txBox="1"/>
          <p:nvPr/>
        </p:nvSpPr>
        <p:spPr>
          <a:xfrm>
            <a:off x="14509230" y="33716148"/>
            <a:ext cx="13532370" cy="461665"/>
          </a:xfrm>
          <a:prstGeom prst="rect">
            <a:avLst/>
          </a:prstGeom>
          <a:noFill/>
        </p:spPr>
        <p:txBody>
          <a:bodyPr wrap="none" rtlCol="0">
            <a:spAutoFit/>
          </a:bodyPr>
          <a:lstStyle/>
          <a:p>
            <a:r>
              <a:rPr lang="en-US" sz="2400" i="1" dirty="0" smtClean="0">
                <a:latin typeface="Times New Roman"/>
              </a:rPr>
              <a:t>Research generously supported by the Institute for Humanities Research, and UCSC Literature Department </a:t>
            </a:r>
            <a:endParaRPr lang="en-US" sz="2400" i="1" dirty="0">
              <a:latin typeface="Times New Roman"/>
            </a:endParaRPr>
          </a:p>
        </p:txBody>
      </p:sp>
      <p:sp>
        <p:nvSpPr>
          <p:cNvPr id="10" name="TextBox 9"/>
          <p:cNvSpPr txBox="1"/>
          <p:nvPr/>
        </p:nvSpPr>
        <p:spPr>
          <a:xfrm>
            <a:off x="36324784" y="34177813"/>
            <a:ext cx="5165872" cy="400110"/>
          </a:xfrm>
          <a:prstGeom prst="rect">
            <a:avLst/>
          </a:prstGeom>
          <a:noFill/>
        </p:spPr>
        <p:txBody>
          <a:bodyPr wrap="none" rtlCol="0">
            <a:spAutoFit/>
          </a:bodyPr>
          <a:lstStyle/>
          <a:p>
            <a:r>
              <a:rPr lang="en-US" sz="2000" dirty="0" smtClean="0">
                <a:latin typeface="Times New Roman"/>
              </a:rPr>
              <a:t>Image from Universal Studios’ </a:t>
            </a:r>
            <a:r>
              <a:rPr lang="en-US" sz="2000" i="1" dirty="0" smtClean="0">
                <a:latin typeface="Times New Roman"/>
              </a:rPr>
              <a:t>They Live </a:t>
            </a:r>
            <a:r>
              <a:rPr lang="en-US" sz="2000" dirty="0" smtClean="0">
                <a:latin typeface="Times New Roman"/>
              </a:rPr>
              <a:t>(1988)</a:t>
            </a:r>
            <a:endParaRPr lang="en-US" sz="2000" dirty="0">
              <a:latin typeface="Times New Roman"/>
            </a:endParaRPr>
          </a:p>
        </p:txBody>
      </p:sp>
      <p:sp>
        <p:nvSpPr>
          <p:cNvPr id="12" name="Rectangle 11"/>
          <p:cNvSpPr/>
          <p:nvPr/>
        </p:nvSpPr>
        <p:spPr>
          <a:xfrm>
            <a:off x="1793804" y="9448800"/>
            <a:ext cx="10544803" cy="9441646"/>
          </a:xfrm>
          <a:prstGeom prst="rect">
            <a:avLst/>
          </a:prstGeom>
          <a:solidFill>
            <a:schemeClr val="bg1">
              <a:alpha val="65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lIns="274320" rIns="274320" rtlCol="0" anchor="ctr"/>
          <a:lstStyle/>
          <a:p>
            <a:pPr algn="just"/>
            <a:endParaRPr lang="en-US" sz="3000" dirty="0">
              <a:solidFill>
                <a:schemeClr val="tx1"/>
              </a:solidFill>
              <a:latin typeface="Times New Roman"/>
            </a:endParaRPr>
          </a:p>
          <a:p>
            <a:pPr algn="just"/>
            <a:endParaRPr lang="en-US" sz="3000" dirty="0" smtClean="0">
              <a:solidFill>
                <a:schemeClr val="tx1"/>
              </a:solidFill>
              <a:latin typeface="Times New Roman"/>
            </a:endParaRPr>
          </a:p>
          <a:p>
            <a:pPr algn="just"/>
            <a:r>
              <a:rPr lang="en-US" sz="3000" dirty="0" smtClean="0">
                <a:solidFill>
                  <a:schemeClr val="tx1"/>
                </a:solidFill>
                <a:latin typeface="Times New Roman"/>
              </a:rPr>
              <a:t>David </a:t>
            </a:r>
            <a:r>
              <a:rPr lang="en-US" sz="3000" dirty="0">
                <a:solidFill>
                  <a:schemeClr val="tx1"/>
                </a:solidFill>
                <a:latin typeface="Times New Roman"/>
              </a:rPr>
              <a:t>Foster Wallace’s 1996 novel </a:t>
            </a:r>
            <a:r>
              <a:rPr lang="en-US" sz="3000" i="1" dirty="0">
                <a:solidFill>
                  <a:schemeClr val="tx1"/>
                </a:solidFill>
                <a:latin typeface="Times New Roman"/>
              </a:rPr>
              <a:t>Infinite Jest </a:t>
            </a:r>
            <a:r>
              <a:rPr lang="en-US" sz="3000" dirty="0">
                <a:solidFill>
                  <a:schemeClr val="tx1"/>
                </a:solidFill>
                <a:latin typeface="Times New Roman"/>
              </a:rPr>
              <a:t>poses the question: “What should we give ourselves away to?” Reflected in the three intertwining plots of </a:t>
            </a:r>
            <a:r>
              <a:rPr lang="en-US" sz="3000" i="1" dirty="0">
                <a:solidFill>
                  <a:schemeClr val="tx1"/>
                </a:solidFill>
                <a:latin typeface="Times New Roman"/>
              </a:rPr>
              <a:t>Infinite Jest</a:t>
            </a:r>
            <a:r>
              <a:rPr lang="en-US" sz="3000" dirty="0">
                <a:solidFill>
                  <a:schemeClr val="tx1"/>
                </a:solidFill>
                <a:latin typeface="Times New Roman"/>
              </a:rPr>
              <a:t>, the reader is asked to consider the following: Do we give ourselves to the pursuit of pleasure, and consumption of entertainment? Do we give ourselves to the pursuit of achievement and transcendence, thereby making the necessary sacrifices that our goals dictate? Is there a way to “recover” from our choices, should we need to? And will “recovery” set us free, or must we “give ourselves” to the ongoing process of “recovery,” completely? These questions are where my </a:t>
            </a:r>
            <a:r>
              <a:rPr lang="en-US" sz="3000" dirty="0" smtClean="0">
                <a:solidFill>
                  <a:schemeClr val="tx1"/>
                </a:solidFill>
                <a:latin typeface="Times New Roman"/>
              </a:rPr>
              <a:t>project began.</a:t>
            </a:r>
          </a:p>
          <a:p>
            <a:pPr algn="just"/>
            <a:endParaRPr lang="en-US" sz="3000" dirty="0">
              <a:solidFill>
                <a:schemeClr val="tx1"/>
              </a:solidFill>
              <a:latin typeface="Times New Roman"/>
            </a:endParaRPr>
          </a:p>
          <a:p>
            <a:pPr algn="just"/>
            <a:endParaRPr lang="en-US" sz="3000" dirty="0" smtClean="0">
              <a:solidFill>
                <a:schemeClr val="tx1"/>
              </a:solidFill>
              <a:latin typeface="Times New Roman"/>
            </a:endParaRPr>
          </a:p>
          <a:p>
            <a:pPr algn="ctr"/>
            <a:endParaRPr lang="en-US" dirty="0"/>
          </a:p>
        </p:txBody>
      </p:sp>
      <p:sp>
        <p:nvSpPr>
          <p:cNvPr id="13" name="Rectangle 12"/>
          <p:cNvSpPr/>
          <p:nvPr/>
        </p:nvSpPr>
        <p:spPr>
          <a:xfrm>
            <a:off x="1793805" y="22408432"/>
            <a:ext cx="10544802" cy="9443168"/>
          </a:xfrm>
          <a:prstGeom prst="rect">
            <a:avLst/>
          </a:prstGeom>
          <a:solidFill>
            <a:schemeClr val="bg1">
              <a:alpha val="65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lIns="274320" rIns="274320" rtlCol="0" anchor="ctr"/>
          <a:lstStyle/>
          <a:p>
            <a:endParaRPr lang="en-US" sz="3000" dirty="0" smtClean="0">
              <a:solidFill>
                <a:schemeClr val="tx1"/>
              </a:solidFill>
              <a:latin typeface="Times New Roman"/>
            </a:endParaRPr>
          </a:p>
          <a:p>
            <a:endParaRPr lang="en-US" sz="3000" dirty="0">
              <a:solidFill>
                <a:schemeClr val="tx1"/>
              </a:solidFill>
              <a:latin typeface="Times New Roman"/>
            </a:endParaRPr>
          </a:p>
          <a:p>
            <a:r>
              <a:rPr lang="en-US" sz="3000" dirty="0" smtClean="0">
                <a:solidFill>
                  <a:schemeClr val="tx1"/>
                </a:solidFill>
                <a:latin typeface="Times New Roman"/>
              </a:rPr>
              <a:t>I </a:t>
            </a:r>
            <a:r>
              <a:rPr lang="en-US" sz="3000" dirty="0">
                <a:solidFill>
                  <a:schemeClr val="tx1"/>
                </a:solidFill>
                <a:latin typeface="Times New Roman"/>
              </a:rPr>
              <a:t>chose to put Manuel </a:t>
            </a:r>
            <a:r>
              <a:rPr lang="en-US" sz="3000" dirty="0" err="1">
                <a:solidFill>
                  <a:schemeClr val="tx1"/>
                </a:solidFill>
                <a:latin typeface="Times New Roman"/>
              </a:rPr>
              <a:t>Puig’s</a:t>
            </a:r>
            <a:r>
              <a:rPr lang="en-US" sz="3000" dirty="0">
                <a:solidFill>
                  <a:schemeClr val="tx1"/>
                </a:solidFill>
                <a:latin typeface="Times New Roman"/>
              </a:rPr>
              <a:t> 1976 novel </a:t>
            </a:r>
            <a:r>
              <a:rPr lang="en-US" sz="3000" i="1" dirty="0">
                <a:solidFill>
                  <a:schemeClr val="tx1"/>
                </a:solidFill>
                <a:latin typeface="Times New Roman"/>
              </a:rPr>
              <a:t>Kiss of the Spider Woman</a:t>
            </a:r>
            <a:r>
              <a:rPr lang="en-US" sz="3000" dirty="0">
                <a:solidFill>
                  <a:schemeClr val="tx1"/>
                </a:solidFill>
                <a:latin typeface="Times New Roman"/>
              </a:rPr>
              <a:t> into conversation with </a:t>
            </a:r>
            <a:r>
              <a:rPr lang="en-US" sz="3000" i="1" dirty="0">
                <a:solidFill>
                  <a:schemeClr val="tx1"/>
                </a:solidFill>
                <a:latin typeface="Times New Roman"/>
              </a:rPr>
              <a:t>Infinite Jest </a:t>
            </a:r>
            <a:r>
              <a:rPr lang="en-US" sz="3000" dirty="0">
                <a:solidFill>
                  <a:schemeClr val="tx1"/>
                </a:solidFill>
                <a:latin typeface="Times New Roman"/>
              </a:rPr>
              <a:t>for two reasons: 1) to contribute to building world literature that is not restricted by national canons; and 2) because of an important conversation that Molina and </a:t>
            </a:r>
            <a:r>
              <a:rPr lang="en-US" sz="3000" dirty="0" err="1">
                <a:solidFill>
                  <a:schemeClr val="tx1"/>
                </a:solidFill>
                <a:latin typeface="Times New Roman"/>
              </a:rPr>
              <a:t>Valentin</a:t>
            </a:r>
            <a:r>
              <a:rPr lang="en-US" sz="3000" dirty="0">
                <a:solidFill>
                  <a:schemeClr val="tx1"/>
                </a:solidFill>
                <a:latin typeface="Times New Roman"/>
              </a:rPr>
              <a:t>, two imprisoned characters from ‘</a:t>
            </a:r>
            <a:r>
              <a:rPr lang="en-US" sz="3000" i="1" dirty="0">
                <a:solidFill>
                  <a:schemeClr val="tx1"/>
                </a:solidFill>
                <a:latin typeface="Times New Roman"/>
              </a:rPr>
              <a:t>Spider</a:t>
            </a:r>
            <a:r>
              <a:rPr lang="en-US" sz="3000" dirty="0">
                <a:solidFill>
                  <a:schemeClr val="tx1"/>
                </a:solidFill>
                <a:latin typeface="Times New Roman"/>
              </a:rPr>
              <a:t> </a:t>
            </a:r>
            <a:r>
              <a:rPr lang="en-US" sz="3000" i="1" dirty="0">
                <a:solidFill>
                  <a:schemeClr val="tx1"/>
                </a:solidFill>
                <a:latin typeface="Times New Roman"/>
              </a:rPr>
              <a:t>Woman</a:t>
            </a:r>
            <a:r>
              <a:rPr lang="en-US" sz="3000" dirty="0">
                <a:solidFill>
                  <a:schemeClr val="tx1"/>
                </a:solidFill>
                <a:latin typeface="Times New Roman"/>
              </a:rPr>
              <a:t>,’ have in the novel. On the one hand, </a:t>
            </a:r>
            <a:r>
              <a:rPr lang="en-US" sz="3000" dirty="0" err="1">
                <a:solidFill>
                  <a:schemeClr val="tx1"/>
                </a:solidFill>
                <a:latin typeface="Times New Roman"/>
              </a:rPr>
              <a:t>Valentin</a:t>
            </a:r>
            <a:r>
              <a:rPr lang="en-US" sz="3000" dirty="0">
                <a:solidFill>
                  <a:schemeClr val="tx1"/>
                </a:solidFill>
                <a:latin typeface="Times New Roman"/>
              </a:rPr>
              <a:t> is a revolutionary who favors transcendence through reading and study; and on the other, Molina prefers old Hollywood movies and thinking “about nice things,” which as </a:t>
            </a:r>
            <a:r>
              <a:rPr lang="en-US" sz="3000" dirty="0" err="1">
                <a:solidFill>
                  <a:schemeClr val="tx1"/>
                </a:solidFill>
                <a:latin typeface="Times New Roman"/>
              </a:rPr>
              <a:t>Valentin</a:t>
            </a:r>
            <a:r>
              <a:rPr lang="en-US" sz="3000" dirty="0">
                <a:solidFill>
                  <a:schemeClr val="tx1"/>
                </a:solidFill>
                <a:latin typeface="Times New Roman"/>
              </a:rPr>
              <a:t> warns, can become a “vice” (78). Here we can rework </a:t>
            </a:r>
            <a:r>
              <a:rPr lang="en-US" sz="3000" i="1" dirty="0">
                <a:solidFill>
                  <a:schemeClr val="tx1"/>
                </a:solidFill>
                <a:latin typeface="Times New Roman"/>
              </a:rPr>
              <a:t>Infinite </a:t>
            </a:r>
            <a:r>
              <a:rPr lang="en-US" sz="3000" i="1" dirty="0" smtClean="0">
                <a:solidFill>
                  <a:schemeClr val="tx1"/>
                </a:solidFill>
                <a:latin typeface="Times New Roman"/>
              </a:rPr>
              <a:t>Jest</a:t>
            </a:r>
            <a:r>
              <a:rPr lang="en-US" sz="3000" dirty="0" smtClean="0">
                <a:solidFill>
                  <a:schemeClr val="tx1"/>
                </a:solidFill>
                <a:latin typeface="Times New Roman"/>
              </a:rPr>
              <a:t>’s </a:t>
            </a:r>
            <a:r>
              <a:rPr lang="en-US" sz="3000" dirty="0">
                <a:solidFill>
                  <a:schemeClr val="tx1"/>
                </a:solidFill>
                <a:latin typeface="Times New Roman"/>
              </a:rPr>
              <a:t>question to the following: Do we “give ourselves” to the pursuit of transcendence or escape? Should we favor </a:t>
            </a:r>
            <a:r>
              <a:rPr lang="en-US" sz="3000" dirty="0" smtClean="0">
                <a:solidFill>
                  <a:schemeClr val="tx1"/>
                </a:solidFill>
                <a:latin typeface="Times New Roman"/>
              </a:rPr>
              <a:t>“High</a:t>
            </a:r>
            <a:r>
              <a:rPr lang="en-US" sz="3000" dirty="0">
                <a:solidFill>
                  <a:schemeClr val="tx1"/>
                </a:solidFill>
                <a:latin typeface="Times New Roman"/>
              </a:rPr>
              <a:t>” and transcendent, or </a:t>
            </a:r>
            <a:r>
              <a:rPr lang="en-US" sz="3000" dirty="0" smtClean="0">
                <a:solidFill>
                  <a:schemeClr val="tx1"/>
                </a:solidFill>
                <a:latin typeface="Times New Roman"/>
              </a:rPr>
              <a:t>“Low</a:t>
            </a:r>
            <a:r>
              <a:rPr lang="en-US" sz="3000" dirty="0">
                <a:solidFill>
                  <a:schemeClr val="tx1"/>
                </a:solidFill>
                <a:latin typeface="Times New Roman"/>
              </a:rPr>
              <a:t>” and escapist art</a:t>
            </a:r>
            <a:r>
              <a:rPr lang="en-US" sz="3000" dirty="0" smtClean="0">
                <a:solidFill>
                  <a:schemeClr val="tx1"/>
                </a:solidFill>
                <a:latin typeface="Times New Roman"/>
              </a:rPr>
              <a:t>?</a:t>
            </a:r>
          </a:p>
          <a:p>
            <a:pPr algn="ctr"/>
            <a:endParaRPr lang="en-US" dirty="0"/>
          </a:p>
        </p:txBody>
      </p:sp>
      <p:sp>
        <p:nvSpPr>
          <p:cNvPr id="7" name="TextBox 6"/>
          <p:cNvSpPr txBox="1"/>
          <p:nvPr/>
        </p:nvSpPr>
        <p:spPr>
          <a:xfrm>
            <a:off x="2755280" y="9579114"/>
            <a:ext cx="9583327" cy="707886"/>
          </a:xfrm>
          <a:prstGeom prst="rect">
            <a:avLst/>
          </a:prstGeom>
          <a:noFill/>
        </p:spPr>
        <p:txBody>
          <a:bodyPr wrap="square" rtlCol="0">
            <a:spAutoFit/>
          </a:bodyPr>
          <a:lstStyle/>
          <a:p>
            <a:r>
              <a:rPr lang="en-US" sz="4000" b="1" dirty="0" smtClean="0">
                <a:latin typeface="Times New Roman"/>
              </a:rPr>
              <a:t>What Do We Give </a:t>
            </a:r>
            <a:r>
              <a:rPr lang="en-US" sz="4000" b="1" dirty="0">
                <a:latin typeface="Times New Roman"/>
              </a:rPr>
              <a:t>O</a:t>
            </a:r>
            <a:r>
              <a:rPr lang="en-US" sz="4000" b="1" dirty="0" smtClean="0">
                <a:latin typeface="Times New Roman"/>
              </a:rPr>
              <a:t>urselves Away To?</a:t>
            </a:r>
            <a:endParaRPr lang="en-US" sz="4000" b="1" dirty="0">
              <a:latin typeface="Times New Roman"/>
            </a:endParaRPr>
          </a:p>
        </p:txBody>
      </p:sp>
      <p:sp>
        <p:nvSpPr>
          <p:cNvPr id="14" name="Rectangle 13"/>
          <p:cNvSpPr/>
          <p:nvPr/>
        </p:nvSpPr>
        <p:spPr>
          <a:xfrm>
            <a:off x="29672837" y="9448800"/>
            <a:ext cx="10544802" cy="9441646"/>
          </a:xfrm>
          <a:prstGeom prst="rect">
            <a:avLst/>
          </a:prstGeom>
          <a:solidFill>
            <a:schemeClr val="bg1">
              <a:alpha val="65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lIns="274320" rIns="274320" rtlCol="0" anchor="ctr"/>
          <a:lstStyle/>
          <a:p>
            <a:endParaRPr lang="en-US" sz="3000" dirty="0">
              <a:solidFill>
                <a:schemeClr val="tx1"/>
              </a:solidFill>
              <a:latin typeface="Times New Roman"/>
            </a:endParaRPr>
          </a:p>
          <a:p>
            <a:endParaRPr lang="en-US" sz="3000" dirty="0" smtClean="0">
              <a:solidFill>
                <a:schemeClr val="tx1"/>
              </a:solidFill>
              <a:latin typeface="Times New Roman"/>
            </a:endParaRPr>
          </a:p>
          <a:p>
            <a:r>
              <a:rPr lang="en-US" sz="3000" dirty="0" smtClean="0">
                <a:solidFill>
                  <a:schemeClr val="tx1"/>
                </a:solidFill>
                <a:latin typeface="Times New Roman"/>
              </a:rPr>
              <a:t>The </a:t>
            </a:r>
            <a:r>
              <a:rPr lang="en-US" sz="3000" dirty="0">
                <a:solidFill>
                  <a:schemeClr val="tx1"/>
                </a:solidFill>
                <a:latin typeface="Times New Roman"/>
              </a:rPr>
              <a:t>problem with choosing between the transcendent or the escapist, between “High” or “Low” Art, is that they amount to the same thing.  In ‘</a:t>
            </a:r>
            <a:r>
              <a:rPr lang="en-US" sz="3000" i="1" dirty="0">
                <a:solidFill>
                  <a:schemeClr val="tx1"/>
                </a:solidFill>
                <a:latin typeface="Times New Roman"/>
              </a:rPr>
              <a:t>Spider Woman</a:t>
            </a:r>
            <a:r>
              <a:rPr lang="en-US" sz="3000" dirty="0">
                <a:solidFill>
                  <a:schemeClr val="tx1"/>
                </a:solidFill>
                <a:latin typeface="Times New Roman"/>
              </a:rPr>
              <a:t>,’</a:t>
            </a:r>
            <a:r>
              <a:rPr lang="en-US" sz="3000" i="1" dirty="0">
                <a:solidFill>
                  <a:schemeClr val="tx1"/>
                </a:solidFill>
                <a:latin typeface="Times New Roman"/>
              </a:rPr>
              <a:t> </a:t>
            </a:r>
            <a:r>
              <a:rPr lang="en-US" sz="3000" dirty="0" err="1">
                <a:solidFill>
                  <a:schemeClr val="tx1"/>
                </a:solidFill>
                <a:latin typeface="Times New Roman"/>
              </a:rPr>
              <a:t>Valentin</a:t>
            </a:r>
            <a:r>
              <a:rPr lang="en-US" sz="3000" dirty="0">
                <a:solidFill>
                  <a:schemeClr val="tx1"/>
                </a:solidFill>
                <a:latin typeface="Times New Roman"/>
              </a:rPr>
              <a:t> warns Molina against escapism, yet fails to realize that transcendence is also a form of escape.  Transcendence (to exceed or surpass limits), and escapism (to seek distraction from an unpleasant situation or retreat into fantasy) work on the same mechanism: both allow the self to retreat from, or move beyond, “the cell” of reality. Therefore, I propose an elimination of the “High”/“Low” dichotomy. Of course, I am not the first to argue for this; it is a common postmodernist position. As Lawrence </a:t>
            </a:r>
            <a:r>
              <a:rPr lang="en-US" sz="3000" dirty="0" err="1">
                <a:solidFill>
                  <a:schemeClr val="tx1"/>
                </a:solidFill>
                <a:latin typeface="Times New Roman"/>
              </a:rPr>
              <a:t>Alloway</a:t>
            </a:r>
            <a:r>
              <a:rPr lang="en-US" sz="3000" dirty="0">
                <a:solidFill>
                  <a:schemeClr val="tx1"/>
                </a:solidFill>
                <a:latin typeface="Times New Roman"/>
              </a:rPr>
              <a:t> writes, who was a prominent theorist of the pop art </a:t>
            </a:r>
            <a:r>
              <a:rPr lang="en-US" sz="3000">
                <a:solidFill>
                  <a:schemeClr val="tx1"/>
                </a:solidFill>
                <a:latin typeface="Times New Roman"/>
              </a:rPr>
              <a:t>movement </a:t>
            </a:r>
            <a:r>
              <a:rPr lang="en-US" sz="3000" smtClean="0">
                <a:solidFill>
                  <a:schemeClr val="tx1"/>
                </a:solidFill>
                <a:latin typeface="Times New Roman"/>
              </a:rPr>
              <a:t>in </a:t>
            </a:r>
            <a:r>
              <a:rPr lang="en-US" sz="3000" dirty="0">
                <a:solidFill>
                  <a:schemeClr val="tx1"/>
                </a:solidFill>
                <a:latin typeface="Times New Roman"/>
              </a:rPr>
              <a:t>the 1950s and 1960s, pop art was taking “Pop culture out of the realm of ‘escapism,’ ‘sheer entertainment,’ ‘relaxation,’ and to treat it with the seriousness of art (quoted from </a:t>
            </a:r>
            <a:r>
              <a:rPr lang="en-US" sz="3000" dirty="0" err="1">
                <a:solidFill>
                  <a:schemeClr val="tx1"/>
                </a:solidFill>
                <a:latin typeface="Times New Roman"/>
              </a:rPr>
              <a:t>Storey’s</a:t>
            </a:r>
            <a:r>
              <a:rPr lang="en-US" sz="3000" dirty="0">
                <a:solidFill>
                  <a:schemeClr val="tx1"/>
                </a:solidFill>
                <a:latin typeface="Times New Roman"/>
              </a:rPr>
              <a:t> </a:t>
            </a:r>
            <a:r>
              <a:rPr lang="en-US" sz="3000" i="1" dirty="0">
                <a:solidFill>
                  <a:schemeClr val="tx1"/>
                </a:solidFill>
                <a:latin typeface="Times New Roman"/>
              </a:rPr>
              <a:t>Cultural Theory and Popular Culture: An Introduction</a:t>
            </a:r>
            <a:r>
              <a:rPr lang="en-US" sz="3000" dirty="0">
                <a:solidFill>
                  <a:schemeClr val="tx1"/>
                </a:solidFill>
                <a:latin typeface="Times New Roman"/>
              </a:rPr>
              <a:t>, page 199).</a:t>
            </a:r>
          </a:p>
        </p:txBody>
      </p:sp>
      <p:sp>
        <p:nvSpPr>
          <p:cNvPr id="9" name="TextBox 8"/>
          <p:cNvSpPr txBox="1"/>
          <p:nvPr/>
        </p:nvSpPr>
        <p:spPr>
          <a:xfrm>
            <a:off x="3753255" y="22505075"/>
            <a:ext cx="6250429" cy="2031325"/>
          </a:xfrm>
          <a:prstGeom prst="rect">
            <a:avLst/>
          </a:prstGeom>
          <a:noFill/>
        </p:spPr>
        <p:txBody>
          <a:bodyPr wrap="square" rtlCol="0">
            <a:spAutoFit/>
          </a:bodyPr>
          <a:lstStyle/>
          <a:p>
            <a:r>
              <a:rPr lang="en-US" sz="4000" b="1" dirty="0" smtClean="0">
                <a:latin typeface="Times New Roman"/>
              </a:rPr>
              <a:t>Transcending and Escaping</a:t>
            </a:r>
          </a:p>
          <a:p>
            <a:endParaRPr lang="en-US" dirty="0"/>
          </a:p>
        </p:txBody>
      </p:sp>
      <p:sp>
        <p:nvSpPr>
          <p:cNvPr id="8" name="TextBox 7"/>
          <p:cNvSpPr txBox="1"/>
          <p:nvPr/>
        </p:nvSpPr>
        <p:spPr>
          <a:xfrm>
            <a:off x="30692476" y="9573161"/>
            <a:ext cx="8094233" cy="1323439"/>
          </a:xfrm>
          <a:prstGeom prst="rect">
            <a:avLst/>
          </a:prstGeom>
          <a:noFill/>
        </p:spPr>
        <p:txBody>
          <a:bodyPr wrap="none" rtlCol="0">
            <a:spAutoFit/>
          </a:bodyPr>
          <a:lstStyle/>
          <a:p>
            <a:r>
              <a:rPr lang="en-US" sz="4000" b="1" dirty="0" smtClean="0">
                <a:latin typeface="Times New Roman"/>
              </a:rPr>
              <a:t>The End of “High” and “Low” Art</a:t>
            </a:r>
          </a:p>
          <a:p>
            <a:endParaRPr lang="en-US" sz="4000" b="1" dirty="0">
              <a:latin typeface="Times New Roman"/>
            </a:endParaRPr>
          </a:p>
        </p:txBody>
      </p:sp>
      <p:sp>
        <p:nvSpPr>
          <p:cNvPr id="15" name="Rectangle 14"/>
          <p:cNvSpPr/>
          <p:nvPr/>
        </p:nvSpPr>
        <p:spPr>
          <a:xfrm>
            <a:off x="29672837" y="22408432"/>
            <a:ext cx="10544802" cy="9443168"/>
          </a:xfrm>
          <a:prstGeom prst="rect">
            <a:avLst/>
          </a:prstGeom>
          <a:solidFill>
            <a:schemeClr val="bg1">
              <a:alpha val="65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lIns="274320" rIns="274320" rtlCol="0" anchor="ctr"/>
          <a:lstStyle/>
          <a:p>
            <a:endParaRPr lang="en-US" sz="3000" dirty="0" smtClean="0">
              <a:solidFill>
                <a:schemeClr val="tx1"/>
              </a:solidFill>
              <a:latin typeface="Times New Roman"/>
            </a:endParaRPr>
          </a:p>
          <a:p>
            <a:endParaRPr lang="en-US" sz="3000" dirty="0">
              <a:solidFill>
                <a:schemeClr val="tx1"/>
              </a:solidFill>
              <a:latin typeface="Times New Roman"/>
            </a:endParaRPr>
          </a:p>
          <a:p>
            <a:r>
              <a:rPr lang="en-US" sz="3000" dirty="0" smtClean="0">
                <a:solidFill>
                  <a:schemeClr val="tx1"/>
                </a:solidFill>
                <a:latin typeface="Times New Roman"/>
              </a:rPr>
              <a:t>I </a:t>
            </a:r>
            <a:r>
              <a:rPr lang="en-US" sz="3000" dirty="0">
                <a:solidFill>
                  <a:schemeClr val="tx1"/>
                </a:solidFill>
                <a:latin typeface="Times New Roman"/>
              </a:rPr>
              <a:t>propose, however, a reformation of </a:t>
            </a:r>
            <a:r>
              <a:rPr lang="en-US" sz="3000" dirty="0" err="1">
                <a:solidFill>
                  <a:schemeClr val="tx1"/>
                </a:solidFill>
                <a:latin typeface="Times New Roman"/>
              </a:rPr>
              <a:t>Alloway’s</a:t>
            </a:r>
            <a:r>
              <a:rPr lang="en-US" sz="3000" dirty="0">
                <a:solidFill>
                  <a:schemeClr val="tx1"/>
                </a:solidFill>
                <a:latin typeface="Times New Roman"/>
              </a:rPr>
              <a:t> idea of elevating “Low,” or Popular Art to a treatment of “seriousness.” What I propose is a complete rejection of the “High”/“Low” Art hierarchy, and instead, to think of all art as situated in a horizontal landscape of entertainment. In other words, I’m arguing that there is no “serious” art: there is only </a:t>
            </a:r>
            <a:r>
              <a:rPr lang="en-US" sz="3000" i="1" dirty="0">
                <a:solidFill>
                  <a:schemeClr val="tx1"/>
                </a:solidFill>
                <a:latin typeface="Times New Roman"/>
              </a:rPr>
              <a:t>entertainment.</a:t>
            </a:r>
            <a:r>
              <a:rPr lang="en-US" sz="3000" dirty="0">
                <a:solidFill>
                  <a:schemeClr val="tx1"/>
                </a:solidFill>
                <a:latin typeface="Times New Roman"/>
              </a:rPr>
              <a:t> Some people may be entertained by Duchamp’s </a:t>
            </a:r>
            <a:r>
              <a:rPr lang="en-US" sz="3000" i="1" dirty="0">
                <a:solidFill>
                  <a:schemeClr val="tx1"/>
                </a:solidFill>
                <a:latin typeface="Times New Roman"/>
              </a:rPr>
              <a:t>Fountain</a:t>
            </a:r>
            <a:r>
              <a:rPr lang="en-US" sz="3000" dirty="0">
                <a:solidFill>
                  <a:schemeClr val="tx1"/>
                </a:solidFill>
                <a:latin typeface="Times New Roman"/>
              </a:rPr>
              <a:t>, while others</a:t>
            </a:r>
            <a:r>
              <a:rPr lang="en-US" sz="3000" i="1" dirty="0">
                <a:solidFill>
                  <a:schemeClr val="tx1"/>
                </a:solidFill>
                <a:latin typeface="Times New Roman"/>
              </a:rPr>
              <a:t> </a:t>
            </a:r>
            <a:r>
              <a:rPr lang="en-US" sz="3000" dirty="0">
                <a:solidFill>
                  <a:schemeClr val="tx1"/>
                </a:solidFill>
                <a:latin typeface="Times New Roman"/>
              </a:rPr>
              <a:t>may find an episode of </a:t>
            </a:r>
            <a:r>
              <a:rPr lang="en-US" sz="3000" i="1" dirty="0" err="1">
                <a:solidFill>
                  <a:schemeClr val="tx1"/>
                </a:solidFill>
                <a:latin typeface="Times New Roman"/>
              </a:rPr>
              <a:t>Battlestar</a:t>
            </a:r>
            <a:r>
              <a:rPr lang="en-US" sz="3000" i="1" dirty="0">
                <a:solidFill>
                  <a:schemeClr val="tx1"/>
                </a:solidFill>
                <a:latin typeface="Times New Roman"/>
              </a:rPr>
              <a:t> </a:t>
            </a:r>
            <a:r>
              <a:rPr lang="en-US" sz="3000" i="1" dirty="0" err="1">
                <a:solidFill>
                  <a:schemeClr val="tx1"/>
                </a:solidFill>
                <a:latin typeface="Times New Roman"/>
              </a:rPr>
              <a:t>Gallactica</a:t>
            </a:r>
            <a:r>
              <a:rPr lang="en-US" sz="3000" i="1" dirty="0">
                <a:solidFill>
                  <a:schemeClr val="tx1"/>
                </a:solidFill>
                <a:latin typeface="Times New Roman"/>
              </a:rPr>
              <a:t> </a:t>
            </a:r>
            <a:r>
              <a:rPr lang="en-US" sz="3000" dirty="0">
                <a:solidFill>
                  <a:schemeClr val="tx1"/>
                </a:solidFill>
                <a:latin typeface="Times New Roman"/>
              </a:rPr>
              <a:t>more </a:t>
            </a:r>
            <a:r>
              <a:rPr lang="en-US" sz="3000" dirty="0" smtClean="0">
                <a:solidFill>
                  <a:schemeClr val="tx1"/>
                </a:solidFill>
                <a:latin typeface="Times New Roman"/>
              </a:rPr>
              <a:t>stimulating. By </a:t>
            </a:r>
            <a:r>
              <a:rPr lang="en-US" sz="3000" dirty="0">
                <a:solidFill>
                  <a:schemeClr val="tx1"/>
                </a:solidFill>
                <a:latin typeface="Times New Roman"/>
              </a:rPr>
              <a:t>recognizing all art as being different forms of entertainment, and most importantly, that not everyone will be entertained by the same things, we can do away with classist prejudices and institutionalized cultural </a:t>
            </a:r>
            <a:r>
              <a:rPr lang="en-US" sz="3000" dirty="0" smtClean="0">
                <a:solidFill>
                  <a:schemeClr val="tx1"/>
                </a:solidFill>
                <a:latin typeface="Times New Roman"/>
              </a:rPr>
              <a:t>elitism. In </a:t>
            </a:r>
            <a:r>
              <a:rPr lang="en-US" sz="3000" dirty="0">
                <a:solidFill>
                  <a:schemeClr val="tx1"/>
                </a:solidFill>
                <a:latin typeface="Times New Roman"/>
              </a:rPr>
              <a:t>this way, and here I build off the work of Raymond Williams, we may evaluate all art or entertainment on level footing; we can see how each entertainment works, and what value or meaning it has within our culture without hierarchical bias.</a:t>
            </a:r>
          </a:p>
        </p:txBody>
      </p:sp>
      <p:sp>
        <p:nvSpPr>
          <p:cNvPr id="11" name="TextBox 10"/>
          <p:cNvSpPr txBox="1"/>
          <p:nvPr/>
        </p:nvSpPr>
        <p:spPr>
          <a:xfrm>
            <a:off x="32080200" y="22505075"/>
            <a:ext cx="7391767" cy="2031325"/>
          </a:xfrm>
          <a:prstGeom prst="rect">
            <a:avLst/>
          </a:prstGeom>
          <a:noFill/>
        </p:spPr>
        <p:txBody>
          <a:bodyPr wrap="square" rtlCol="0">
            <a:spAutoFit/>
          </a:bodyPr>
          <a:lstStyle/>
          <a:p>
            <a:r>
              <a:rPr lang="en-US" sz="4000" b="1" dirty="0" smtClean="0">
                <a:latin typeface="Times New Roman"/>
              </a:rPr>
              <a:t>A Horizontal Landscape</a:t>
            </a:r>
          </a:p>
          <a:p>
            <a:endParaRPr lang="en-US" dirty="0"/>
          </a:p>
        </p:txBody>
      </p:sp>
      <p:pic>
        <p:nvPicPr>
          <p:cNvPr id="5" name="Picture 4" descr="UCSC-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804" y="4258066"/>
            <a:ext cx="6522938" cy="2182441"/>
          </a:xfrm>
          <a:prstGeom prst="rect">
            <a:avLst/>
          </a:prstGeom>
        </p:spPr>
      </p:pic>
      <p:pic>
        <p:nvPicPr>
          <p:cNvPr id="3" name="Picture 2" descr="IHR_logo-black-horizonta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44172" y="4839017"/>
            <a:ext cx="6054795" cy="1294766"/>
          </a:xfrm>
          <a:prstGeom prst="rect">
            <a:avLst/>
          </a:prstGeom>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533</TotalTime>
  <Words>759</Words>
  <Application>Microsoft Macintosh PowerPoint</Application>
  <PresentationFormat>Custom</PresentationFormat>
  <Paragraphs>21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Infinite Jest and the “High”/“Low” Art Dichotomy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Connection as Resistance and the High/Low Art Dichotomy</dc:title>
  <dc:creator>Ellen Azevedo</dc:creator>
  <cp:lastModifiedBy>Taylor Backman</cp:lastModifiedBy>
  <cp:revision>16</cp:revision>
  <dcterms:created xsi:type="dcterms:W3CDTF">2014-05-05T05:16:51Z</dcterms:created>
  <dcterms:modified xsi:type="dcterms:W3CDTF">2014-05-17T02:38:14Z</dcterms:modified>
</cp:coreProperties>
</file>