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76" r:id="rId1"/>
  </p:sldMasterIdLst>
  <p:sldIdLst>
    <p:sldId id="256" r:id="rId2"/>
    <p:sldId id="257" r:id="rId3"/>
    <p:sldId id="258" r:id="rId4"/>
    <p:sldId id="259" r:id="rId5"/>
    <p:sldId id="270" r:id="rId6"/>
    <p:sldId id="261" r:id="rId7"/>
    <p:sldId id="262" r:id="rId8"/>
    <p:sldId id="263" r:id="rId9"/>
    <p:sldId id="265" r:id="rId10"/>
    <p:sldId id="266" r:id="rId11"/>
    <p:sldId id="267" r:id="rId12"/>
    <p:sldId id="268" r:id="rId13"/>
    <p:sldId id="269" r:id="rId14"/>
    <p:sldId id="271" r:id="rId15"/>
    <p:sldId id="272"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36" d="100"/>
          <a:sy n="136" d="100"/>
        </p:scale>
        <p:origin x="-145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8ACDB3CC-F982-40F9-8DD6-BCC9AFBF44BD}" type="datetime1">
              <a:rPr lang="en-US" smtClean="0"/>
              <a:pPr/>
              <a:t>10/18/13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2B7575-2BC2-0849-B94A-6B814740356D}" type="datetimeFigureOut">
              <a:rPr lang="en-US" smtClean="0"/>
              <a:t>10/18/13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CA3B97-ED76-C84C-A1E0-322742E16AD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4DDAE5B-B07C-441A-8026-C23A427A74DC}" type="datetime1">
              <a:rPr lang="en-US" smtClean="0"/>
              <a:pPr/>
              <a:t>10/18/13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2B7575-2BC2-0849-B94A-6B814740356D}" type="datetimeFigureOut">
              <a:rPr lang="en-US" smtClean="0"/>
              <a:t>10/18/13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CA3B97-ED76-C84C-A1E0-322742E16AD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62B7575-2BC2-0849-B94A-6B814740356D}" type="datetimeFigureOut">
              <a:rPr lang="en-US" smtClean="0"/>
              <a:t>10/18/13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CA3B97-ED76-C84C-A1E0-322742E16AD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62B7575-2BC2-0849-B94A-6B814740356D}" type="datetimeFigureOut">
              <a:rPr lang="en-US" smtClean="0"/>
              <a:t>10/18/13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CA3B97-ED76-C84C-A1E0-322742E16AD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2B7575-2BC2-0849-B94A-6B814740356D}" type="datetimeFigureOut">
              <a:rPr lang="en-US" smtClean="0"/>
              <a:t>10/18/13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CA3B97-ED76-C84C-A1E0-322742E16AD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62B7575-2BC2-0849-B94A-6B814740356D}" type="datetimeFigureOut">
              <a:rPr lang="en-US" smtClean="0"/>
              <a:t>10/18/13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B62B7575-2BC2-0849-B94A-6B814740356D}" type="datetimeFigureOut">
              <a:rPr lang="en-US" smtClean="0"/>
              <a:t>10/18/13</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FCA3B97-ED76-C84C-A1E0-322742E16AD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2B7575-2BC2-0849-B94A-6B814740356D}" type="datetimeFigureOut">
              <a:rPr lang="en-US" smtClean="0"/>
              <a:t>10/18/13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CA3B97-ED76-C84C-A1E0-322742E16AD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2B7575-2BC2-0849-B94A-6B814740356D}" type="datetimeFigureOut">
              <a:rPr lang="en-US" smtClean="0"/>
              <a:t>10/18/13</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FCA3B97-ED76-C84C-A1E0-322742E16AD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B62B7575-2BC2-0849-B94A-6B814740356D}" type="datetimeFigureOut">
              <a:rPr lang="en-US" smtClean="0"/>
              <a:t>10/18/13</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FCA3B97-ED76-C84C-A1E0-322742E16AD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 id="214748408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810873"/>
            <a:ext cx="7913117" cy="5247728"/>
          </a:xfrm>
        </p:spPr>
        <p:txBody>
          <a:bodyPr>
            <a:normAutofit fontScale="90000"/>
          </a:bodyPr>
          <a:lstStyle/>
          <a:p>
            <a:r>
              <a:rPr lang="en-US" sz="3200" b="1" dirty="0">
                <a:solidFill>
                  <a:schemeClr val="accent2">
                    <a:lumMod val="75000"/>
                  </a:schemeClr>
                </a:solidFill>
              </a:rPr>
              <a:t>In Debt: A Reconsideration of “Race, Empire, and the Crisis of the Subprime” from Manna-Hata</a:t>
            </a:r>
            <a:r>
              <a:rPr lang="en-US" sz="3200" dirty="0">
                <a:solidFill>
                  <a:schemeClr val="accent2">
                    <a:lumMod val="75000"/>
                  </a:schemeClr>
                </a:solidFill>
              </a:rPr>
              <a:t/>
            </a:r>
            <a:br>
              <a:rPr lang="en-US" sz="3200" dirty="0">
                <a:solidFill>
                  <a:schemeClr val="accent2">
                    <a:lumMod val="75000"/>
                  </a:schemeClr>
                </a:solidFill>
              </a:rPr>
            </a:br>
            <a:r>
              <a:rPr lang="en-US" sz="2800" dirty="0" smtClean="0">
                <a:solidFill>
                  <a:schemeClr val="accent2">
                    <a:lumMod val="75000"/>
                  </a:schemeClr>
                </a:solidFill>
              </a:rPr>
              <a:t>Joanne Barker (Lenape)</a:t>
            </a:r>
            <a:br>
              <a:rPr lang="en-US" sz="2800" dirty="0" smtClean="0">
                <a:solidFill>
                  <a:schemeClr val="accent2">
                    <a:lumMod val="75000"/>
                  </a:schemeClr>
                </a:solidFill>
              </a:rPr>
            </a:br>
            <a:r>
              <a:rPr lang="en-US" sz="2800" dirty="0" smtClean="0">
                <a:solidFill>
                  <a:schemeClr val="accent2">
                    <a:lumMod val="75000"/>
                  </a:schemeClr>
                </a:solidFill>
              </a:rPr>
              <a:t> </a:t>
            </a:r>
            <a:r>
              <a:rPr lang="en-US" sz="1200" dirty="0">
                <a:solidFill>
                  <a:schemeClr val="accent2">
                    <a:lumMod val="75000"/>
                  </a:schemeClr>
                </a:solidFill>
              </a:rPr>
              <a:t/>
            </a:r>
            <a:br>
              <a:rPr lang="en-US" sz="1200" dirty="0">
                <a:solidFill>
                  <a:schemeClr val="accent2">
                    <a:lumMod val="75000"/>
                  </a:schemeClr>
                </a:solidFill>
              </a:rPr>
            </a:br>
            <a:r>
              <a:rPr lang="en-US" sz="1200" dirty="0" smtClean="0">
                <a:solidFill>
                  <a:schemeClr val="accent2">
                    <a:lumMod val="75000"/>
                  </a:schemeClr>
                </a:solidFill>
              </a:rPr>
              <a:t/>
            </a:r>
            <a:br>
              <a:rPr lang="en-US" sz="1200" dirty="0" smtClean="0">
                <a:solidFill>
                  <a:schemeClr val="accent2">
                    <a:lumMod val="75000"/>
                  </a:schemeClr>
                </a:solidFill>
              </a:rPr>
            </a:br>
            <a:r>
              <a:rPr lang="en-US" sz="2000" dirty="0" smtClean="0"/>
              <a:t>A </a:t>
            </a:r>
            <a:r>
              <a:rPr lang="en-US" sz="2000" dirty="0"/>
              <a:t>great many people in North America </a:t>
            </a:r>
            <a:r>
              <a:rPr lang="en-US" sz="2000" dirty="0" smtClean="0"/>
              <a:t>believed </a:t>
            </a:r>
            <a:r>
              <a:rPr lang="en-US" sz="2000" dirty="0"/>
              <a:t>that Canada and the US, in a moment of inexplicable generosity, gave treaty rights to Native people as a gift. Of course, anyone familiar with the history of Indians in North America knows that Native people paid for every treaty right, and in some cases, paid more than once. The idea that either country gave First Nations something for free is horseshit.</a:t>
            </a:r>
            <a:br>
              <a:rPr lang="en-US" sz="2000" dirty="0"/>
            </a:br>
            <a:r>
              <a:rPr lang="en-US" sz="2000" dirty="0" smtClean="0"/>
              <a:t/>
            </a:r>
            <a:br>
              <a:rPr lang="en-US" sz="2000" dirty="0" smtClean="0"/>
            </a:br>
            <a:r>
              <a:rPr lang="en-US" sz="2000" dirty="0" smtClean="0"/>
              <a:t>                                                         Thomas King (Cherokee), </a:t>
            </a:r>
            <a:r>
              <a:rPr lang="en-US" sz="2000" i="1" dirty="0"/>
              <a:t>The Inconvenient Indian</a:t>
            </a:r>
            <a:br>
              <a:rPr lang="en-US" sz="2000" i="1" dirty="0"/>
            </a:br>
            <a:r>
              <a:rPr lang="en-US" sz="2000" dirty="0" smtClean="0">
                <a:solidFill>
                  <a:schemeClr val="accent2">
                    <a:lumMod val="75000"/>
                  </a:schemeClr>
                </a:solidFill>
              </a:rPr>
              <a:t/>
            </a:r>
            <a:br>
              <a:rPr lang="en-US" sz="2000" dirty="0" smtClean="0">
                <a:solidFill>
                  <a:schemeClr val="accent2">
                    <a:lumMod val="75000"/>
                  </a:schemeClr>
                </a:solidFill>
              </a:rPr>
            </a:br>
            <a:r>
              <a:rPr lang="en-US" sz="1200" dirty="0">
                <a:solidFill>
                  <a:schemeClr val="accent2">
                    <a:lumMod val="75000"/>
                  </a:schemeClr>
                </a:solidFill>
              </a:rPr>
              <a:t/>
            </a:r>
            <a:br>
              <a:rPr lang="en-US" sz="1200" dirty="0">
                <a:solidFill>
                  <a:schemeClr val="accent2">
                    <a:lumMod val="75000"/>
                  </a:schemeClr>
                </a:solidFill>
              </a:rPr>
            </a:br>
            <a:r>
              <a:rPr lang="en-US" sz="1200" dirty="0" smtClean="0"/>
              <a:t/>
            </a:r>
            <a:br>
              <a:rPr lang="en-US" sz="1200" dirty="0" smtClean="0"/>
            </a:br>
            <a:r>
              <a:rPr lang="en-US" sz="2000" dirty="0" err="1" smtClean="0">
                <a:solidFill>
                  <a:schemeClr val="accent2">
                    <a:lumMod val="20000"/>
                    <a:lumOff val="80000"/>
                  </a:schemeClr>
                </a:solidFill>
              </a:rPr>
              <a:t>jmbarker@sfsu.edu</a:t>
            </a:r>
            <a:r>
              <a:rPr lang="en-US" sz="2000" dirty="0" smtClean="0">
                <a:solidFill>
                  <a:schemeClr val="accent2">
                    <a:lumMod val="20000"/>
                    <a:lumOff val="80000"/>
                  </a:schemeClr>
                </a:solidFill>
              </a:rPr>
              <a:t/>
            </a:r>
            <a:br>
              <a:rPr lang="en-US" sz="2000" dirty="0" smtClean="0">
                <a:solidFill>
                  <a:schemeClr val="accent2">
                    <a:lumMod val="20000"/>
                    <a:lumOff val="80000"/>
                  </a:schemeClr>
                </a:solidFill>
              </a:rPr>
            </a:br>
            <a:r>
              <a:rPr lang="en-US" sz="2000" dirty="0" smtClean="0">
                <a:solidFill>
                  <a:schemeClr val="accent2">
                    <a:lumMod val="20000"/>
                    <a:lumOff val="80000"/>
                  </a:schemeClr>
                </a:solidFill>
              </a:rPr>
              <a:t>http://</a:t>
            </a:r>
            <a:r>
              <a:rPr lang="en-US" sz="2000" dirty="0" err="1" smtClean="0">
                <a:solidFill>
                  <a:schemeClr val="accent2">
                    <a:lumMod val="20000"/>
                    <a:lumOff val="80000"/>
                  </a:schemeClr>
                </a:solidFill>
              </a:rPr>
              <a:t>online.sfsu.edu</a:t>
            </a:r>
            <a:r>
              <a:rPr lang="en-US" sz="2000" dirty="0" smtClean="0">
                <a:solidFill>
                  <a:schemeClr val="accent2">
                    <a:lumMod val="20000"/>
                    <a:lumOff val="80000"/>
                  </a:schemeClr>
                </a:solidFill>
              </a:rPr>
              <a:t>/</a:t>
            </a:r>
            <a:r>
              <a:rPr lang="en-US" sz="2000" dirty="0" err="1" smtClean="0">
                <a:solidFill>
                  <a:schemeClr val="accent2">
                    <a:lumMod val="20000"/>
                    <a:lumOff val="80000"/>
                  </a:schemeClr>
                </a:solidFill>
              </a:rPr>
              <a:t>jmbarker</a:t>
            </a:r>
            <a:endParaRPr lang="en-US" sz="2000" dirty="0">
              <a:solidFill>
                <a:schemeClr val="accent2">
                  <a:lumMod val="20000"/>
                  <a:lumOff val="80000"/>
                </a:schemeClr>
              </a:solidFill>
            </a:endParaRPr>
          </a:p>
        </p:txBody>
      </p:sp>
    </p:spTree>
    <p:extLst>
      <p:ext uri="{BB962C8B-B14F-4D97-AF65-F5344CB8AC3E}">
        <p14:creationId xmlns:p14="http://schemas.microsoft.com/office/powerpoint/2010/main" val="2473485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ver_0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8317" y="214193"/>
            <a:ext cx="4169231" cy="6317016"/>
          </a:xfrm>
          <a:prstGeom prst="rect">
            <a:avLst/>
          </a:prstGeom>
        </p:spPr>
      </p:pic>
    </p:spTree>
    <p:extLst>
      <p:ext uri="{BB962C8B-B14F-4D97-AF65-F5344CB8AC3E}">
        <p14:creationId xmlns:p14="http://schemas.microsoft.com/office/powerpoint/2010/main" val="2011613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accent2">
                    <a:lumMod val="75000"/>
                  </a:schemeClr>
                </a:solidFill>
              </a:rPr>
              <a:t>Quentin </a:t>
            </a:r>
            <a:r>
              <a:rPr lang="en-US" sz="3600" dirty="0" smtClean="0">
                <a:solidFill>
                  <a:schemeClr val="accent2">
                    <a:lumMod val="75000"/>
                  </a:schemeClr>
                </a:solidFill>
              </a:rPr>
              <a:t>Tarantino,</a:t>
            </a:r>
            <a:br>
              <a:rPr lang="en-US" sz="3600" dirty="0" smtClean="0">
                <a:solidFill>
                  <a:schemeClr val="accent2">
                    <a:lumMod val="75000"/>
                  </a:schemeClr>
                </a:solidFill>
              </a:rPr>
            </a:br>
            <a:r>
              <a:rPr lang="en-US" sz="3600" i="1" dirty="0" smtClean="0">
                <a:solidFill>
                  <a:schemeClr val="accent2">
                    <a:lumMod val="75000"/>
                  </a:schemeClr>
                </a:solidFill>
              </a:rPr>
              <a:t>Django </a:t>
            </a:r>
            <a:r>
              <a:rPr lang="en-US" sz="3600" i="1" dirty="0">
                <a:solidFill>
                  <a:schemeClr val="accent2">
                    <a:lumMod val="75000"/>
                  </a:schemeClr>
                </a:solidFill>
              </a:rPr>
              <a:t>Unchained</a:t>
            </a:r>
            <a:r>
              <a:rPr lang="en-US" sz="3600" dirty="0">
                <a:solidFill>
                  <a:schemeClr val="accent2">
                    <a:lumMod val="75000"/>
                  </a:schemeClr>
                </a:solidFill>
              </a:rPr>
              <a:t> </a:t>
            </a:r>
            <a:r>
              <a:rPr lang="en-US" sz="3600" dirty="0" smtClean="0">
                <a:solidFill>
                  <a:schemeClr val="accent2">
                    <a:lumMod val="75000"/>
                  </a:schemeClr>
                </a:solidFill>
              </a:rPr>
              <a:t> (2012)</a:t>
            </a:r>
            <a:endParaRPr lang="en-US" sz="3600" dirty="0">
              <a:solidFill>
                <a:schemeClr val="accent2">
                  <a:lumMod val="75000"/>
                </a:schemeClr>
              </a:solidFill>
            </a:endParaRPr>
          </a:p>
        </p:txBody>
      </p:sp>
      <p:sp>
        <p:nvSpPr>
          <p:cNvPr id="3" name="Content Placeholder 2"/>
          <p:cNvSpPr>
            <a:spLocks noGrp="1"/>
          </p:cNvSpPr>
          <p:nvPr>
            <p:ph sz="half" idx="1"/>
          </p:nvPr>
        </p:nvSpPr>
        <p:spPr/>
        <p:txBody>
          <a:bodyPr>
            <a:normAutofit fontScale="92500" lnSpcReduction="20000"/>
          </a:bodyPr>
          <a:lstStyle/>
          <a:p>
            <a:pPr marL="118872" indent="0">
              <a:buNone/>
            </a:pPr>
            <a:r>
              <a:rPr lang="en-US" dirty="0" smtClean="0"/>
              <a:t>“America </a:t>
            </a:r>
            <a:r>
              <a:rPr lang="en-US" dirty="0"/>
              <a:t>is responsible for two Holocausts: for the destruction of native Americans and for the slavery of African Americans…. We’ve dealt with the Indian Holocaust, the Holocaust of the Indian American. We haven’t been dealing with the Holocaustic aspects, the </a:t>
            </a:r>
            <a:r>
              <a:rPr lang="en-US" dirty="0" err="1"/>
              <a:t>Auschwitzian</a:t>
            </a:r>
            <a:r>
              <a:rPr lang="en-US" dirty="0"/>
              <a:t> aspects of the slave trade in America</a:t>
            </a:r>
            <a:r>
              <a:rPr lang="en-US" dirty="0" smtClean="0"/>
              <a:t>.” </a:t>
            </a:r>
            <a:endParaRPr lang="en-US" dirty="0"/>
          </a:p>
          <a:p>
            <a:endParaRPr lang="en-US" dirty="0"/>
          </a:p>
        </p:txBody>
      </p:sp>
      <p:sp>
        <p:nvSpPr>
          <p:cNvPr id="5" name="Content Placeholder 4"/>
          <p:cNvSpPr>
            <a:spLocks noGrp="1"/>
          </p:cNvSpPr>
          <p:nvPr>
            <p:ph sz="half" idx="2"/>
          </p:nvPr>
        </p:nvSpPr>
        <p:spPr/>
        <p:txBody>
          <a:bodyPr>
            <a:normAutofit fontScale="92500" lnSpcReduction="20000"/>
          </a:bodyPr>
          <a:lstStyle/>
          <a:p>
            <a:pPr marL="118872" indent="0">
              <a:buNone/>
            </a:pPr>
            <a:endParaRPr lang="en-US" dirty="0"/>
          </a:p>
        </p:txBody>
      </p:sp>
      <p:pic>
        <p:nvPicPr>
          <p:cNvPr id="4" name="Picture 3" descr="MV5BMjIyNTQ5NjQ1OV5BMl5BanBnXkFtZTcwODg1MDU4OA@@._V1._SX640_SY948_.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1773936"/>
            <a:ext cx="3063285" cy="4537491"/>
          </a:xfrm>
          <a:prstGeom prst="rect">
            <a:avLst/>
          </a:prstGeom>
        </p:spPr>
      </p:pic>
    </p:spTree>
    <p:extLst>
      <p:ext uri="{BB962C8B-B14F-4D97-AF65-F5344CB8AC3E}">
        <p14:creationId xmlns:p14="http://schemas.microsoft.com/office/powerpoint/2010/main" val="2887499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00px-Lenape_Languag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951" y="270862"/>
            <a:ext cx="5222857" cy="6128153"/>
          </a:xfrm>
          <a:prstGeom prst="rect">
            <a:avLst/>
          </a:prstGeom>
        </p:spPr>
      </p:pic>
      <p:pic>
        <p:nvPicPr>
          <p:cNvPr id="2" name="Picture 1" descr="320626_298821120133344_100000163752987_1377845_1886082701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587" y="1759443"/>
            <a:ext cx="2147331" cy="3316670"/>
          </a:xfrm>
          <a:prstGeom prst="rect">
            <a:avLst/>
          </a:prstGeom>
        </p:spPr>
      </p:pic>
    </p:spTree>
    <p:extLst>
      <p:ext uri="{BB962C8B-B14F-4D97-AF65-F5344CB8AC3E}">
        <p14:creationId xmlns:p14="http://schemas.microsoft.com/office/powerpoint/2010/main" val="3112913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18872" indent="0">
              <a:buNone/>
            </a:pPr>
            <a:endParaRPr lang="en-US" dirty="0" smtClean="0"/>
          </a:p>
          <a:p>
            <a:pPr marL="118872" indent="0">
              <a:buNone/>
            </a:pPr>
            <a:endParaRPr lang="en-US" dirty="0"/>
          </a:p>
          <a:p>
            <a:pPr marL="118872" indent="0">
              <a:buNone/>
            </a:pPr>
            <a:endParaRPr lang="en-US" dirty="0" smtClean="0"/>
          </a:p>
          <a:p>
            <a:pPr marL="118872" indent="0">
              <a:buNone/>
            </a:pPr>
            <a:r>
              <a:rPr lang="en-US" sz="2400" dirty="0" smtClean="0"/>
              <a:t>US-Lenape ratified treaties: 1778, 1785</a:t>
            </a:r>
            <a:r>
              <a:rPr lang="en-US" sz="2400" dirty="0"/>
              <a:t>, 1795, 1803, 1804, 1805, 1809, 1814, 1815, 1817, 1818, 1829, 1832, 1843, 1854, 1860, 1861, </a:t>
            </a:r>
            <a:r>
              <a:rPr lang="en-US" sz="2400" dirty="0" smtClean="0"/>
              <a:t>1866</a:t>
            </a:r>
            <a:endParaRPr lang="en-US" sz="2400" dirty="0"/>
          </a:p>
          <a:p>
            <a:pPr marL="118872" indent="0">
              <a:buNone/>
            </a:pPr>
            <a:endParaRPr lang="en-US" sz="2400" dirty="0" smtClean="0"/>
          </a:p>
          <a:p>
            <a:pPr marL="118872" indent="0">
              <a:buNone/>
            </a:pPr>
            <a:r>
              <a:rPr lang="en-US" sz="2400" dirty="0" smtClean="0"/>
              <a:t>Johnson v. M’Intosh (1823)</a:t>
            </a:r>
          </a:p>
          <a:p>
            <a:pPr marL="118872" indent="0">
              <a:buNone/>
            </a:pPr>
            <a:r>
              <a:rPr lang="en-US" sz="2400" dirty="0" smtClean="0"/>
              <a:t>General Allotment Act (1887)</a:t>
            </a:r>
          </a:p>
          <a:p>
            <a:pPr marL="118872" indent="0">
              <a:buNone/>
            </a:pPr>
            <a:r>
              <a:rPr lang="en-US" sz="2400" dirty="0" smtClean="0"/>
              <a:t>Lone Wolf v. Hitchcock (1903)</a:t>
            </a:r>
          </a:p>
          <a:p>
            <a:pPr marL="118872" indent="0">
              <a:buNone/>
            </a:pPr>
            <a:r>
              <a:rPr lang="en-US" sz="2400" dirty="0" smtClean="0"/>
              <a:t>Indian Claims Commission (1946-1978)</a:t>
            </a:r>
            <a:endParaRPr lang="en-US" sz="2400" dirty="0"/>
          </a:p>
        </p:txBody>
      </p:sp>
      <p:pic>
        <p:nvPicPr>
          <p:cNvPr id="6" name="Content Placeholder 3" descr="3603628.jpg"/>
          <p:cNvPicPr>
            <a:picLocks noChangeAspect="1"/>
          </p:cNvPicPr>
          <p:nvPr/>
        </p:nvPicPr>
        <p:blipFill>
          <a:blip r:embed="rId2">
            <a:extLst>
              <a:ext uri="{28A0092B-C50C-407E-A947-70E740481C1C}">
                <a14:useLocalDpi xmlns:a14="http://schemas.microsoft.com/office/drawing/2010/main" val="0"/>
              </a:ext>
            </a:extLst>
          </a:blip>
          <a:srcRect t="3833" b="3833"/>
          <a:stretch>
            <a:fillRect/>
          </a:stretch>
        </p:blipFill>
        <p:spPr>
          <a:xfrm>
            <a:off x="3932245" y="430383"/>
            <a:ext cx="4557697" cy="2561744"/>
          </a:xfrm>
          <a:prstGeom prst="rect">
            <a:avLst/>
          </a:prstGeom>
        </p:spPr>
      </p:pic>
    </p:spTree>
    <p:extLst>
      <p:ext uri="{BB962C8B-B14F-4D97-AF65-F5344CB8AC3E}">
        <p14:creationId xmlns:p14="http://schemas.microsoft.com/office/powerpoint/2010/main" val="4264425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rPr>
              <a:t>Indebted</a:t>
            </a:r>
            <a:endParaRPr lang="en-US" dirty="0">
              <a:solidFill>
                <a:schemeClr val="accent2">
                  <a:lumMod val="75000"/>
                </a:schemeClr>
              </a:solidFill>
            </a:endParaRPr>
          </a:p>
        </p:txBody>
      </p:sp>
      <p:sp>
        <p:nvSpPr>
          <p:cNvPr id="3" name="Content Placeholder 2"/>
          <p:cNvSpPr>
            <a:spLocks noGrp="1"/>
          </p:cNvSpPr>
          <p:nvPr>
            <p:ph idx="1"/>
          </p:nvPr>
        </p:nvSpPr>
        <p:spPr/>
        <p:txBody>
          <a:bodyPr>
            <a:normAutofit/>
          </a:bodyPr>
          <a:lstStyle/>
          <a:p>
            <a:pPr marL="118872" indent="0">
              <a:buClr>
                <a:schemeClr val="accent2">
                  <a:lumMod val="75000"/>
                </a:schemeClr>
              </a:buClr>
              <a:buNone/>
            </a:pPr>
            <a:r>
              <a:rPr lang="en-US" sz="2000" b="1" dirty="0" err="1" smtClean="0"/>
              <a:t>BIA.gov</a:t>
            </a:r>
            <a:endParaRPr lang="en-US" sz="2000" b="1" dirty="0" smtClean="0"/>
          </a:p>
          <a:p>
            <a:pPr marL="118872" indent="0">
              <a:buClr>
                <a:schemeClr val="accent2">
                  <a:lumMod val="75000"/>
                </a:schemeClr>
              </a:buClr>
              <a:buNone/>
            </a:pPr>
            <a:endParaRPr lang="en-US" sz="2000" dirty="0" smtClean="0"/>
          </a:p>
          <a:p>
            <a:pPr>
              <a:buClr>
                <a:schemeClr val="accent2">
                  <a:lumMod val="75000"/>
                </a:schemeClr>
              </a:buClr>
            </a:pPr>
            <a:r>
              <a:rPr lang="en-US" sz="2000" dirty="0" smtClean="0"/>
              <a:t>565 </a:t>
            </a:r>
            <a:r>
              <a:rPr lang="en-US" sz="2000" dirty="0"/>
              <a:t>federally recognized </a:t>
            </a:r>
            <a:r>
              <a:rPr lang="en-US" sz="2000" dirty="0" smtClean="0"/>
              <a:t>tribes</a:t>
            </a:r>
          </a:p>
          <a:p>
            <a:pPr>
              <a:buClr>
                <a:schemeClr val="accent2">
                  <a:lumMod val="75000"/>
                </a:schemeClr>
              </a:buClr>
            </a:pPr>
            <a:r>
              <a:rPr lang="en-US" sz="2000" dirty="0" smtClean="0"/>
              <a:t>1,978,099 enrolled members</a:t>
            </a:r>
          </a:p>
          <a:p>
            <a:pPr>
              <a:buClr>
                <a:schemeClr val="accent2">
                  <a:lumMod val="75000"/>
                </a:schemeClr>
              </a:buClr>
            </a:pPr>
            <a:r>
              <a:rPr lang="en-US" sz="2000" dirty="0" smtClean="0"/>
              <a:t>56.2 </a:t>
            </a:r>
            <a:r>
              <a:rPr lang="en-US" sz="2000" dirty="0"/>
              <a:t>million acres of reservation </a:t>
            </a:r>
            <a:r>
              <a:rPr lang="en-US" sz="2000" dirty="0" smtClean="0"/>
              <a:t>lands</a:t>
            </a:r>
          </a:p>
          <a:p>
            <a:pPr>
              <a:buClr>
                <a:schemeClr val="accent2">
                  <a:lumMod val="75000"/>
                </a:schemeClr>
              </a:buClr>
            </a:pPr>
            <a:r>
              <a:rPr lang="en-US" sz="2000" dirty="0" smtClean="0"/>
              <a:t>326 </a:t>
            </a:r>
            <a:r>
              <a:rPr lang="en-US" sz="2000" dirty="0"/>
              <a:t>reservation land areas </a:t>
            </a:r>
            <a:r>
              <a:rPr lang="en-US" sz="2000" dirty="0" smtClean="0"/>
              <a:t>from 1.32 (Pit River) to 16 million (Navajo) acres</a:t>
            </a:r>
            <a:endParaRPr lang="en-US" sz="2000" dirty="0"/>
          </a:p>
          <a:p>
            <a:pPr>
              <a:buClr>
                <a:schemeClr val="accent2">
                  <a:lumMod val="75000"/>
                </a:schemeClr>
              </a:buClr>
            </a:pPr>
            <a:r>
              <a:rPr lang="en-US" sz="2000" dirty="0" smtClean="0"/>
              <a:t>10.6 </a:t>
            </a:r>
            <a:r>
              <a:rPr lang="en-US" sz="2000" dirty="0"/>
              <a:t>million acres </a:t>
            </a:r>
            <a:r>
              <a:rPr lang="en-US" sz="2000" dirty="0" smtClean="0"/>
              <a:t>in </a:t>
            </a:r>
            <a:r>
              <a:rPr lang="en-US" sz="2000" dirty="0"/>
              <a:t>individual </a:t>
            </a:r>
            <a:r>
              <a:rPr lang="en-US" sz="2000" dirty="0" smtClean="0"/>
              <a:t>trust</a:t>
            </a:r>
          </a:p>
          <a:p>
            <a:pPr marL="118872" indent="0">
              <a:buClr>
                <a:schemeClr val="accent2">
                  <a:lumMod val="75000"/>
                </a:schemeClr>
              </a:buClr>
              <a:buNone/>
            </a:pPr>
            <a:endParaRPr lang="en-US" dirty="0"/>
          </a:p>
        </p:txBody>
      </p:sp>
      <p:pic>
        <p:nvPicPr>
          <p:cNvPr id="4" name="Picture 3" descr="OccupyAmeric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5198" y="4006191"/>
            <a:ext cx="2988524" cy="2241393"/>
          </a:xfrm>
          <a:prstGeom prst="rect">
            <a:avLst/>
          </a:prstGeom>
        </p:spPr>
      </p:pic>
    </p:spTree>
    <p:extLst>
      <p:ext uri="{BB962C8B-B14F-4D97-AF65-F5344CB8AC3E}">
        <p14:creationId xmlns:p14="http://schemas.microsoft.com/office/powerpoint/2010/main" val="1230151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rPr>
              <a:t>Census 2010</a:t>
            </a:r>
            <a:endParaRPr lang="en-US" dirty="0">
              <a:solidFill>
                <a:schemeClr val="accent2">
                  <a:lumMod val="75000"/>
                </a:schemeClr>
              </a:solidFill>
            </a:endParaRPr>
          </a:p>
        </p:txBody>
      </p:sp>
      <p:sp>
        <p:nvSpPr>
          <p:cNvPr id="3" name="Content Placeholder 2"/>
          <p:cNvSpPr>
            <a:spLocks noGrp="1"/>
          </p:cNvSpPr>
          <p:nvPr>
            <p:ph idx="1"/>
          </p:nvPr>
        </p:nvSpPr>
        <p:spPr/>
        <p:txBody>
          <a:bodyPr>
            <a:normAutofit fontScale="85000" lnSpcReduction="20000"/>
          </a:bodyPr>
          <a:lstStyle/>
          <a:p>
            <a:pPr marL="118872" indent="0">
              <a:buClr>
                <a:schemeClr val="accent2">
                  <a:lumMod val="75000"/>
                </a:schemeClr>
              </a:buClr>
              <a:buNone/>
            </a:pPr>
            <a:r>
              <a:rPr lang="en-US" b="1" dirty="0" err="1" smtClean="0"/>
              <a:t>Census.gov</a:t>
            </a:r>
            <a:endParaRPr lang="en-US" b="1" dirty="0" smtClean="0"/>
          </a:p>
          <a:p>
            <a:pPr marL="118872" indent="0">
              <a:buClr>
                <a:schemeClr val="accent2">
                  <a:lumMod val="75000"/>
                </a:schemeClr>
              </a:buClr>
              <a:buNone/>
            </a:pPr>
            <a:endParaRPr lang="en-US" dirty="0" smtClean="0"/>
          </a:p>
          <a:p>
            <a:pPr>
              <a:buClr>
                <a:schemeClr val="accent2">
                  <a:lumMod val="75000"/>
                </a:schemeClr>
              </a:buClr>
            </a:pPr>
            <a:r>
              <a:rPr lang="en-US" dirty="0" smtClean="0"/>
              <a:t>American </a:t>
            </a:r>
            <a:r>
              <a:rPr lang="en-US" dirty="0"/>
              <a:t>Indians/Alaska Natives 2.9 million (1.7% of national population)</a:t>
            </a:r>
          </a:p>
          <a:p>
            <a:pPr>
              <a:buClr>
                <a:schemeClr val="accent2">
                  <a:lumMod val="75000"/>
                </a:schemeClr>
              </a:buClr>
            </a:pPr>
            <a:r>
              <a:rPr lang="en-US" dirty="0" smtClean="0"/>
              <a:t>22% reside </a:t>
            </a:r>
            <a:r>
              <a:rPr lang="en-US" dirty="0"/>
              <a:t>on reservation </a:t>
            </a:r>
            <a:r>
              <a:rPr lang="en-US" dirty="0" smtClean="0"/>
              <a:t>lands</a:t>
            </a:r>
          </a:p>
          <a:p>
            <a:pPr>
              <a:buClr>
                <a:schemeClr val="accent2">
                  <a:lumMod val="75000"/>
                </a:schemeClr>
              </a:buClr>
            </a:pPr>
            <a:r>
              <a:rPr lang="en-US" dirty="0" smtClean="0"/>
              <a:t>54% own </a:t>
            </a:r>
            <a:r>
              <a:rPr lang="en-US" dirty="0"/>
              <a:t>their </a:t>
            </a:r>
            <a:r>
              <a:rPr lang="en-US" dirty="0" smtClean="0"/>
              <a:t>homes (national </a:t>
            </a:r>
            <a:r>
              <a:rPr lang="en-US" dirty="0"/>
              <a:t>average </a:t>
            </a:r>
            <a:r>
              <a:rPr lang="en-US" dirty="0" smtClean="0"/>
              <a:t>65%)</a:t>
            </a:r>
          </a:p>
          <a:p>
            <a:pPr>
              <a:buClr>
                <a:schemeClr val="accent2">
                  <a:lumMod val="75000"/>
                </a:schemeClr>
              </a:buClr>
            </a:pPr>
            <a:r>
              <a:rPr lang="en-US" dirty="0" smtClean="0"/>
              <a:t>28.5 percent live at or below the poverty line (national average 15.3%)</a:t>
            </a:r>
          </a:p>
          <a:p>
            <a:pPr>
              <a:buClr>
                <a:schemeClr val="accent2">
                  <a:lumMod val="75000"/>
                </a:schemeClr>
              </a:buClr>
            </a:pPr>
            <a:r>
              <a:rPr lang="en-US" dirty="0" smtClean="0"/>
              <a:t>Live without </a:t>
            </a:r>
            <a:r>
              <a:rPr lang="en-US" dirty="0"/>
              <a:t>health insurance </a:t>
            </a:r>
            <a:r>
              <a:rPr lang="en-US" dirty="0" smtClean="0"/>
              <a:t>29.2%</a:t>
            </a:r>
            <a:r>
              <a:rPr lang="en-US" dirty="0"/>
              <a:t> </a:t>
            </a:r>
            <a:r>
              <a:rPr lang="en-US" dirty="0" smtClean="0"/>
              <a:t>(national </a:t>
            </a:r>
            <a:r>
              <a:rPr lang="en-US" dirty="0"/>
              <a:t>average </a:t>
            </a:r>
            <a:r>
              <a:rPr lang="en-US" dirty="0" smtClean="0"/>
              <a:t>15.5%)</a:t>
            </a:r>
          </a:p>
          <a:p>
            <a:pPr>
              <a:buClr>
                <a:schemeClr val="accent2">
                  <a:lumMod val="75000"/>
                </a:schemeClr>
              </a:buClr>
            </a:pPr>
            <a:r>
              <a:rPr lang="en-US" dirty="0" smtClean="0"/>
              <a:t>Native </a:t>
            </a:r>
            <a:r>
              <a:rPr lang="en-US" dirty="0"/>
              <a:t>Hawaiian or Other Pacific Islanders </a:t>
            </a:r>
            <a:r>
              <a:rPr lang="en-US" dirty="0" smtClean="0"/>
              <a:t>1.2 million</a:t>
            </a:r>
            <a:r>
              <a:rPr lang="en-US" dirty="0"/>
              <a:t> </a:t>
            </a:r>
            <a:r>
              <a:rPr lang="en-US" dirty="0" smtClean="0"/>
              <a:t>(0.4 </a:t>
            </a:r>
            <a:r>
              <a:rPr lang="en-US" dirty="0"/>
              <a:t>percent </a:t>
            </a:r>
            <a:r>
              <a:rPr lang="en-US" dirty="0" smtClean="0"/>
              <a:t>nationally). 17% live at or below poverty line and 17.4% are without </a:t>
            </a:r>
            <a:r>
              <a:rPr lang="en-US" dirty="0"/>
              <a:t>health </a:t>
            </a:r>
            <a:r>
              <a:rPr lang="en-US" dirty="0" smtClean="0"/>
              <a:t>coverage</a:t>
            </a:r>
            <a:endParaRPr lang="en-US" dirty="0"/>
          </a:p>
        </p:txBody>
      </p:sp>
    </p:spTree>
    <p:extLst>
      <p:ext uri="{BB962C8B-B14F-4D97-AF65-F5344CB8AC3E}">
        <p14:creationId xmlns:p14="http://schemas.microsoft.com/office/powerpoint/2010/main" val="4156685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rPr>
              <a:t>Debt Traps</a:t>
            </a:r>
            <a:endParaRPr lang="en-US" dirty="0">
              <a:solidFill>
                <a:schemeClr val="accent2">
                  <a:lumMod val="75000"/>
                </a:schemeClr>
              </a:solidFill>
            </a:endParaRPr>
          </a:p>
        </p:txBody>
      </p:sp>
      <p:sp>
        <p:nvSpPr>
          <p:cNvPr id="3" name="Content Placeholder 2"/>
          <p:cNvSpPr>
            <a:spLocks noGrp="1"/>
          </p:cNvSpPr>
          <p:nvPr>
            <p:ph idx="1"/>
          </p:nvPr>
        </p:nvSpPr>
        <p:spPr/>
        <p:txBody>
          <a:bodyPr>
            <a:normAutofit/>
          </a:bodyPr>
          <a:lstStyle/>
          <a:p>
            <a:pPr>
              <a:buClr>
                <a:schemeClr val="accent2">
                  <a:lumMod val="75000"/>
                </a:schemeClr>
              </a:buClr>
            </a:pPr>
            <a:r>
              <a:rPr lang="en-US" dirty="0"/>
              <a:t>“28.9 percent of American Indians and Alaska Natives are underbanked, and 15.6 percent… are unbanked.</a:t>
            </a:r>
            <a:r>
              <a:rPr lang="en-US" dirty="0" smtClean="0"/>
              <a:t>”</a:t>
            </a:r>
          </a:p>
          <a:p>
            <a:pPr>
              <a:buClr>
                <a:schemeClr val="accent2">
                  <a:lumMod val="75000"/>
                </a:schemeClr>
              </a:buClr>
            </a:pPr>
            <a:r>
              <a:rPr lang="en-US" i="1" dirty="0" smtClean="0"/>
              <a:t>Refund </a:t>
            </a:r>
            <a:r>
              <a:rPr lang="en-US" i="1" dirty="0"/>
              <a:t>anticipation loans</a:t>
            </a:r>
            <a:r>
              <a:rPr lang="en-US" dirty="0"/>
              <a:t> </a:t>
            </a:r>
            <a:r>
              <a:rPr lang="en-US" dirty="0" smtClean="0"/>
              <a:t>average 178 percent on </a:t>
            </a:r>
            <a:r>
              <a:rPr lang="en-US" dirty="0"/>
              <a:t>top of fees charged for tax </a:t>
            </a:r>
            <a:r>
              <a:rPr lang="en-US" dirty="0" smtClean="0"/>
              <a:t>preparation</a:t>
            </a:r>
          </a:p>
          <a:p>
            <a:pPr>
              <a:buClr>
                <a:schemeClr val="accent2">
                  <a:lumMod val="75000"/>
                </a:schemeClr>
              </a:buClr>
            </a:pPr>
            <a:r>
              <a:rPr lang="en-US" i="1" dirty="0"/>
              <a:t>Payday loans</a:t>
            </a:r>
            <a:r>
              <a:rPr lang="en-US" dirty="0"/>
              <a:t> </a:t>
            </a:r>
            <a:r>
              <a:rPr lang="en-US" dirty="0" smtClean="0"/>
              <a:t>percentage </a:t>
            </a:r>
            <a:r>
              <a:rPr lang="en-US" dirty="0"/>
              <a:t>rate </a:t>
            </a:r>
            <a:r>
              <a:rPr lang="en-US" dirty="0" smtClean="0"/>
              <a:t>from </a:t>
            </a:r>
            <a:r>
              <a:rPr lang="en-US" dirty="0"/>
              <a:t>390 to 780 percent</a:t>
            </a:r>
            <a:r>
              <a:rPr lang="en-US" dirty="0" smtClean="0"/>
              <a:t>.</a:t>
            </a:r>
          </a:p>
          <a:p>
            <a:pPr>
              <a:buClr>
                <a:schemeClr val="accent2">
                  <a:lumMod val="75000"/>
                </a:schemeClr>
              </a:buClr>
            </a:pPr>
            <a:r>
              <a:rPr lang="en-US" dirty="0"/>
              <a:t>Auto loans 30-</a:t>
            </a:r>
            <a:r>
              <a:rPr lang="en-US" dirty="0" smtClean="0"/>
              <a:t>40 percent </a:t>
            </a:r>
            <a:r>
              <a:rPr lang="en-US" dirty="0"/>
              <a:t>above retail</a:t>
            </a:r>
          </a:p>
        </p:txBody>
      </p:sp>
    </p:spTree>
    <p:extLst>
      <p:ext uri="{BB962C8B-B14F-4D97-AF65-F5344CB8AC3E}">
        <p14:creationId xmlns:p14="http://schemas.microsoft.com/office/powerpoint/2010/main" val="2295567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3792AA"/>
                </a:solidFill>
              </a:rPr>
              <a:t>The Subprime Crisis</a:t>
            </a:r>
            <a:endParaRPr lang="en-US" sz="3600" dirty="0">
              <a:solidFill>
                <a:srgbClr val="3792AA"/>
              </a:solidFill>
            </a:endParaRPr>
          </a:p>
        </p:txBody>
      </p:sp>
      <p:sp>
        <p:nvSpPr>
          <p:cNvPr id="3" name="Content Placeholder 2"/>
          <p:cNvSpPr>
            <a:spLocks noGrp="1"/>
          </p:cNvSpPr>
          <p:nvPr>
            <p:ph idx="1"/>
          </p:nvPr>
        </p:nvSpPr>
        <p:spPr/>
        <p:txBody>
          <a:bodyPr>
            <a:normAutofit fontScale="92500" lnSpcReduction="20000"/>
          </a:bodyPr>
          <a:lstStyle/>
          <a:p>
            <a:pPr marL="118872" indent="0">
              <a:buNone/>
            </a:pPr>
            <a:r>
              <a:rPr lang="en-US" dirty="0" smtClean="0"/>
              <a:t>“In </a:t>
            </a:r>
            <a:r>
              <a:rPr lang="en-US" dirty="0"/>
              <a:t>the nation as a whole, subprime and manufactured home lenders made 19.5 percent of all the conventional home purchase loans to Native Americans in 2001, but only 9.6 percent of the loans to whites. In other words, the high-cost lender market share was 2.04 times greater to Native Americans than to </a:t>
            </a:r>
            <a:r>
              <a:rPr lang="en-US" dirty="0" smtClean="0"/>
              <a:t>whites</a:t>
            </a:r>
            <a:r>
              <a:rPr lang="en-US" dirty="0"/>
              <a:t>.</a:t>
            </a:r>
            <a:r>
              <a:rPr lang="en-US" dirty="0" smtClean="0"/>
              <a:t>”</a:t>
            </a:r>
          </a:p>
          <a:p>
            <a:pPr marL="118872" indent="0">
              <a:buNone/>
            </a:pPr>
            <a:endParaRPr lang="en-US" dirty="0"/>
          </a:p>
          <a:p>
            <a:pPr marL="118872" indent="0" algn="r">
              <a:buNone/>
            </a:pPr>
            <a:r>
              <a:rPr lang="en-US" dirty="0">
                <a:solidFill>
                  <a:srgbClr val="3792AA"/>
                </a:solidFill>
              </a:rPr>
              <a:t>National Community Reinvestment Coalition and the National American Indian Housing Council (2003)</a:t>
            </a:r>
            <a:endParaRPr lang="en-US" dirty="0"/>
          </a:p>
        </p:txBody>
      </p:sp>
    </p:spTree>
    <p:extLst>
      <p:ext uri="{BB962C8B-B14F-4D97-AF65-F5344CB8AC3E}">
        <p14:creationId xmlns:p14="http://schemas.microsoft.com/office/powerpoint/2010/main" val="1061524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3792AA"/>
                </a:solidFill>
              </a:rPr>
              <a:t>NM, SD, CA</a:t>
            </a:r>
            <a:endParaRPr lang="en-US" dirty="0">
              <a:solidFill>
                <a:srgbClr val="3792AA"/>
              </a:solidFill>
            </a:endParaRPr>
          </a:p>
        </p:txBody>
      </p:sp>
      <p:sp>
        <p:nvSpPr>
          <p:cNvPr id="3" name="Content Placeholder 2"/>
          <p:cNvSpPr>
            <a:spLocks noGrp="1"/>
          </p:cNvSpPr>
          <p:nvPr>
            <p:ph idx="1"/>
          </p:nvPr>
        </p:nvSpPr>
        <p:spPr/>
        <p:txBody>
          <a:bodyPr>
            <a:normAutofit fontScale="70000" lnSpcReduction="20000"/>
          </a:bodyPr>
          <a:lstStyle/>
          <a:p>
            <a:pPr marL="118872" indent="0">
              <a:buNone/>
            </a:pPr>
            <a:r>
              <a:rPr lang="en-US" dirty="0"/>
              <a:t>In New Mexico, which exhibited one of the highest disparities in subprime lending to Native communities, 63.8 percent of loans were issued to Natives and 9.6 percent to whites. “Another way of stating this disparity is that Native Americans were 6.66 times more likely to receive a mortgage loan from a high-cost lender than a prime </a:t>
            </a:r>
            <a:r>
              <a:rPr lang="en-US" dirty="0" smtClean="0"/>
              <a:t>lender.”</a:t>
            </a:r>
          </a:p>
          <a:p>
            <a:pPr marL="118872" indent="0">
              <a:buNone/>
            </a:pPr>
            <a:endParaRPr lang="en-US" dirty="0"/>
          </a:p>
          <a:p>
            <a:pPr marL="118872" indent="0">
              <a:buNone/>
            </a:pPr>
            <a:r>
              <a:rPr lang="en-US" dirty="0" smtClean="0"/>
              <a:t>In </a:t>
            </a:r>
            <a:r>
              <a:rPr lang="en-US" dirty="0"/>
              <a:t>South Dakota, 34.8 percent of the loans were issued to Natives and 11.2 percent to whites; this would </a:t>
            </a:r>
            <a:r>
              <a:rPr lang="en-US" dirty="0" smtClean="0"/>
              <a:t>mean </a:t>
            </a:r>
            <a:r>
              <a:rPr lang="en-US" dirty="0"/>
              <a:t>Natives were 3.10 times more likely than whites to be issued subprime </a:t>
            </a:r>
            <a:r>
              <a:rPr lang="en-US" dirty="0" smtClean="0"/>
              <a:t>mortgages.</a:t>
            </a:r>
          </a:p>
          <a:p>
            <a:pPr marL="118872" indent="0">
              <a:buNone/>
            </a:pPr>
            <a:endParaRPr lang="en-US" dirty="0"/>
          </a:p>
          <a:p>
            <a:pPr marL="118872" indent="0">
              <a:buNone/>
            </a:pPr>
            <a:r>
              <a:rPr lang="en-US" dirty="0" smtClean="0"/>
              <a:t>In </a:t>
            </a:r>
            <a:r>
              <a:rPr lang="en-US" dirty="0"/>
              <a:t>California, Natives received 20.2 percent of high interest loans and whites 7.7; Natives were 2.46 times more likely than whites to receive a subprime.</a:t>
            </a:r>
          </a:p>
          <a:p>
            <a:endParaRPr lang="en-US" dirty="0"/>
          </a:p>
        </p:txBody>
      </p:sp>
    </p:spTree>
    <p:extLst>
      <p:ext uri="{BB962C8B-B14F-4D97-AF65-F5344CB8AC3E}">
        <p14:creationId xmlns:p14="http://schemas.microsoft.com/office/powerpoint/2010/main" val="1292588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3792AA"/>
                </a:solidFill>
              </a:rPr>
              <a:t>Nationwide</a:t>
            </a:r>
            <a:endParaRPr lang="en-US" dirty="0">
              <a:solidFill>
                <a:srgbClr val="3792AA"/>
              </a:solidFill>
            </a:endParaRPr>
          </a:p>
        </p:txBody>
      </p:sp>
      <p:sp>
        <p:nvSpPr>
          <p:cNvPr id="3" name="Content Placeholder 2"/>
          <p:cNvSpPr>
            <a:spLocks noGrp="1"/>
          </p:cNvSpPr>
          <p:nvPr>
            <p:ph idx="1"/>
          </p:nvPr>
        </p:nvSpPr>
        <p:spPr/>
        <p:txBody>
          <a:bodyPr>
            <a:normAutofit/>
          </a:bodyPr>
          <a:lstStyle/>
          <a:p>
            <a:pPr>
              <a:buClr>
                <a:schemeClr val="accent2">
                  <a:lumMod val="75000"/>
                </a:schemeClr>
              </a:buClr>
              <a:buFont typeface="Wingdings" charset="2"/>
              <a:buChar char="§"/>
            </a:pPr>
            <a:r>
              <a:rPr lang="en-US" dirty="0" smtClean="0"/>
              <a:t>9 </a:t>
            </a:r>
            <a:r>
              <a:rPr lang="en-US" dirty="0"/>
              <a:t>percent </a:t>
            </a:r>
            <a:r>
              <a:rPr lang="en-US" dirty="0" smtClean="0"/>
              <a:t>average </a:t>
            </a:r>
            <a:r>
              <a:rPr lang="en-US" dirty="0"/>
              <a:t>threshold rate defining high-cost mortgage lending to Native </a:t>
            </a:r>
            <a:r>
              <a:rPr lang="en-US" dirty="0" smtClean="0"/>
              <a:t>people (compared </a:t>
            </a:r>
            <a:r>
              <a:rPr lang="en-US" dirty="0"/>
              <a:t>to the 3 to 4 percentage rate </a:t>
            </a:r>
            <a:r>
              <a:rPr lang="en-US" dirty="0" smtClean="0"/>
              <a:t>nationwide).</a:t>
            </a:r>
          </a:p>
          <a:p>
            <a:pPr marL="118872" indent="0">
              <a:buClr>
                <a:schemeClr val="accent2">
                  <a:lumMod val="75000"/>
                </a:schemeClr>
              </a:buClr>
              <a:buNone/>
            </a:pPr>
            <a:endParaRPr lang="en-US" dirty="0" smtClean="0"/>
          </a:p>
          <a:p>
            <a:pPr>
              <a:buClr>
                <a:schemeClr val="accent2">
                  <a:lumMod val="75000"/>
                </a:schemeClr>
              </a:buClr>
              <a:buFont typeface="Wingdings" charset="2"/>
              <a:buChar char="§"/>
            </a:pPr>
            <a:r>
              <a:rPr lang="en-US" dirty="0" smtClean="0"/>
              <a:t>Native mortgage </a:t>
            </a:r>
            <a:r>
              <a:rPr lang="en-US" dirty="0"/>
              <a:t>rates as high as 25 percent and mobile home rates as high as 24 </a:t>
            </a:r>
            <a:r>
              <a:rPr lang="en-US" dirty="0" smtClean="0"/>
              <a:t>percent</a:t>
            </a:r>
          </a:p>
        </p:txBody>
      </p:sp>
    </p:spTree>
    <p:extLst>
      <p:ext uri="{BB962C8B-B14F-4D97-AF65-F5344CB8AC3E}">
        <p14:creationId xmlns:p14="http://schemas.microsoft.com/office/powerpoint/2010/main" val="2579961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3792AA"/>
                </a:solidFill>
              </a:rPr>
              <a:t>Land Trust</a:t>
            </a:r>
            <a:endParaRPr lang="en-US" dirty="0">
              <a:solidFill>
                <a:srgbClr val="3792AA"/>
              </a:solidFill>
            </a:endParaRPr>
          </a:p>
        </p:txBody>
      </p:sp>
      <p:sp>
        <p:nvSpPr>
          <p:cNvPr id="3" name="Content Placeholder 2"/>
          <p:cNvSpPr>
            <a:spLocks noGrp="1"/>
          </p:cNvSpPr>
          <p:nvPr>
            <p:ph idx="1"/>
          </p:nvPr>
        </p:nvSpPr>
        <p:spPr/>
        <p:txBody>
          <a:bodyPr/>
          <a:lstStyle/>
          <a:p>
            <a:pPr marL="118872" indent="0">
              <a:buNone/>
            </a:pPr>
            <a:r>
              <a:rPr lang="en-US" dirty="0"/>
              <a:t>“As the percentage of land in tribal trust increased, the perception of the extent of predatory [subprime] lending decreased.” </a:t>
            </a:r>
            <a:endParaRPr lang="en-US" dirty="0" smtClean="0"/>
          </a:p>
          <a:p>
            <a:pPr marL="118872" indent="0">
              <a:buNone/>
            </a:pPr>
            <a:endParaRPr lang="en-US" dirty="0"/>
          </a:p>
          <a:p>
            <a:pPr marL="118872" indent="0">
              <a:buNone/>
            </a:pPr>
            <a:r>
              <a:rPr lang="en-US" dirty="0"/>
              <a:t>63 percent approval rate for mortgage loans to Natives living on and near reservation communities, compared to 83 percent national </a:t>
            </a:r>
            <a:r>
              <a:rPr lang="en-US" dirty="0" smtClean="0"/>
              <a:t>average.</a:t>
            </a:r>
            <a:endParaRPr lang="en-US" dirty="0"/>
          </a:p>
        </p:txBody>
      </p:sp>
    </p:spTree>
    <p:extLst>
      <p:ext uri="{BB962C8B-B14F-4D97-AF65-F5344CB8AC3E}">
        <p14:creationId xmlns:p14="http://schemas.microsoft.com/office/powerpoint/2010/main" val="4104421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3792AA"/>
                </a:solidFill>
              </a:rPr>
              <a:t>Foreclosure Risk</a:t>
            </a:r>
            <a:endParaRPr lang="en-US" dirty="0">
              <a:solidFill>
                <a:srgbClr val="3792AA"/>
              </a:solidFill>
            </a:endParaRPr>
          </a:p>
        </p:txBody>
      </p:sp>
      <p:sp>
        <p:nvSpPr>
          <p:cNvPr id="3" name="Content Placeholder 2"/>
          <p:cNvSpPr>
            <a:spLocks noGrp="1"/>
          </p:cNvSpPr>
          <p:nvPr>
            <p:ph idx="1"/>
          </p:nvPr>
        </p:nvSpPr>
        <p:spPr/>
        <p:txBody>
          <a:bodyPr>
            <a:normAutofit/>
          </a:bodyPr>
          <a:lstStyle/>
          <a:p>
            <a:pPr marL="118872" indent="0">
              <a:buNone/>
            </a:pPr>
            <a:r>
              <a:rPr lang="en-US" sz="2000" dirty="0"/>
              <a:t>According to a Center for Responsible Lending report of 2010, of the 2.5 million foreclosures completed since 2007 as well as the 5.7 million who are at imminent risk of losing their homes to foreclosure </a:t>
            </a:r>
            <a:r>
              <a:rPr lang="en-US" sz="2000" dirty="0" smtClean="0"/>
              <a:t>today:</a:t>
            </a:r>
          </a:p>
          <a:p>
            <a:pPr marL="118872" indent="0">
              <a:buNone/>
            </a:pPr>
            <a:endParaRPr lang="en-US" sz="2400" dirty="0" smtClean="0"/>
          </a:p>
          <a:p>
            <a:pPr>
              <a:buClr>
                <a:schemeClr val="accent2">
                  <a:lumMod val="75000"/>
                </a:schemeClr>
              </a:buClr>
              <a:buFont typeface="Arial"/>
              <a:buChar char="•"/>
            </a:pPr>
            <a:r>
              <a:rPr lang="en-US" sz="1800" dirty="0" smtClean="0"/>
              <a:t>American </a:t>
            </a:r>
            <a:r>
              <a:rPr lang="en-US" sz="1800" dirty="0"/>
              <a:t>Indians/Alaska Natives </a:t>
            </a:r>
            <a:r>
              <a:rPr lang="en-US" sz="1800" dirty="0" smtClean="0"/>
              <a:t>16.5%</a:t>
            </a:r>
          </a:p>
          <a:p>
            <a:pPr>
              <a:buClr>
                <a:schemeClr val="accent2">
                  <a:lumMod val="75000"/>
                </a:schemeClr>
              </a:buClr>
              <a:buFont typeface="Arial"/>
              <a:buChar char="•"/>
            </a:pPr>
            <a:r>
              <a:rPr lang="en-US" sz="1800" dirty="0" smtClean="0"/>
              <a:t>Native </a:t>
            </a:r>
            <a:r>
              <a:rPr lang="en-US" sz="1800" dirty="0"/>
              <a:t>Hawaiians and other Pacific Islanders </a:t>
            </a:r>
            <a:r>
              <a:rPr lang="en-US" sz="1800" dirty="0" smtClean="0"/>
              <a:t>18.6%</a:t>
            </a:r>
          </a:p>
          <a:p>
            <a:pPr>
              <a:buClr>
                <a:schemeClr val="accent2">
                  <a:lumMod val="75000"/>
                </a:schemeClr>
              </a:buClr>
              <a:buFont typeface="Arial"/>
              <a:buChar char="•"/>
            </a:pPr>
            <a:r>
              <a:rPr lang="en-US" sz="1800" dirty="0"/>
              <a:t>African Americans 21.6%</a:t>
            </a:r>
          </a:p>
          <a:p>
            <a:pPr>
              <a:buClr>
                <a:schemeClr val="accent2">
                  <a:lumMod val="75000"/>
                </a:schemeClr>
              </a:buClr>
              <a:buFont typeface="Arial"/>
              <a:buChar char="•"/>
            </a:pPr>
            <a:r>
              <a:rPr lang="en-US" sz="1800" dirty="0"/>
              <a:t>Latinos 21.4%</a:t>
            </a:r>
          </a:p>
          <a:p>
            <a:pPr>
              <a:buClr>
                <a:schemeClr val="accent2">
                  <a:lumMod val="75000"/>
                </a:schemeClr>
              </a:buClr>
              <a:buFont typeface="Arial"/>
              <a:buChar char="•"/>
            </a:pPr>
            <a:r>
              <a:rPr lang="en-US" sz="1800" dirty="0" smtClean="0"/>
              <a:t>Asian </a:t>
            </a:r>
            <a:r>
              <a:rPr lang="en-US" sz="1800" dirty="0"/>
              <a:t>Americans 15.7</a:t>
            </a:r>
            <a:r>
              <a:rPr lang="en-US" sz="1800" dirty="0" smtClean="0"/>
              <a:t>%</a:t>
            </a:r>
            <a:endParaRPr lang="en-US" sz="1800" dirty="0"/>
          </a:p>
          <a:p>
            <a:pPr>
              <a:buClr>
                <a:schemeClr val="accent2">
                  <a:lumMod val="75000"/>
                </a:schemeClr>
              </a:buClr>
              <a:buFont typeface="Arial"/>
              <a:buChar char="•"/>
            </a:pPr>
            <a:r>
              <a:rPr lang="en-US" sz="1800" dirty="0" smtClean="0"/>
              <a:t>non</a:t>
            </a:r>
            <a:r>
              <a:rPr lang="en-US" sz="1800" dirty="0"/>
              <a:t>-Hispanic whites 14.8</a:t>
            </a:r>
            <a:r>
              <a:rPr lang="en-US" sz="1800" dirty="0" smtClean="0"/>
              <a:t>%</a:t>
            </a:r>
          </a:p>
          <a:p>
            <a:pPr>
              <a:buClr>
                <a:schemeClr val="accent2">
                  <a:lumMod val="75000"/>
                </a:schemeClr>
              </a:buClr>
              <a:buFont typeface="Arial"/>
              <a:buChar char="•"/>
            </a:pPr>
            <a:r>
              <a:rPr lang="en-US" sz="1800" dirty="0" smtClean="0"/>
              <a:t>Others </a:t>
            </a:r>
            <a:r>
              <a:rPr lang="en-US" sz="1800" dirty="0"/>
              <a:t>17.8</a:t>
            </a:r>
            <a:r>
              <a:rPr lang="en-US" sz="1800" dirty="0" smtClean="0"/>
              <a:t>%</a:t>
            </a:r>
            <a:endParaRPr lang="en-US" sz="1800" dirty="0"/>
          </a:p>
          <a:p>
            <a:pPr marL="118872" indent="0">
              <a:buNone/>
            </a:pPr>
            <a:endParaRPr lang="en-US" dirty="0"/>
          </a:p>
        </p:txBody>
      </p:sp>
      <p:pic>
        <p:nvPicPr>
          <p:cNvPr id="4" name="Picture 3"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768" y="3396333"/>
            <a:ext cx="2312031" cy="3004467"/>
          </a:xfrm>
          <a:prstGeom prst="rect">
            <a:avLst/>
          </a:prstGeom>
        </p:spPr>
      </p:pic>
    </p:spTree>
    <p:extLst>
      <p:ext uri="{BB962C8B-B14F-4D97-AF65-F5344CB8AC3E}">
        <p14:creationId xmlns:p14="http://schemas.microsoft.com/office/powerpoint/2010/main" val="441896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rPr>
              <a:t>Conclusions</a:t>
            </a:r>
            <a:endParaRPr lang="en-US" dirty="0">
              <a:solidFill>
                <a:schemeClr val="accent2">
                  <a:lumMod val="75000"/>
                </a:schemeClr>
              </a:solidFill>
            </a:endParaRPr>
          </a:p>
        </p:txBody>
      </p:sp>
      <p:sp>
        <p:nvSpPr>
          <p:cNvPr id="3" name="Content Placeholder 2"/>
          <p:cNvSpPr>
            <a:spLocks noGrp="1"/>
          </p:cNvSpPr>
          <p:nvPr>
            <p:ph idx="1"/>
          </p:nvPr>
        </p:nvSpPr>
        <p:spPr/>
        <p:txBody>
          <a:bodyPr>
            <a:normAutofit/>
          </a:bodyPr>
          <a:lstStyle/>
          <a:p>
            <a:pPr marL="118872" indent="0">
              <a:buClr>
                <a:schemeClr val="accent2">
                  <a:lumMod val="75000"/>
                </a:schemeClr>
              </a:buClr>
              <a:buNone/>
            </a:pPr>
            <a:r>
              <a:rPr lang="en-US" sz="2800" dirty="0" smtClean="0"/>
              <a:t>“The </a:t>
            </a:r>
            <a:r>
              <a:rPr lang="en-US" sz="2800" dirty="0"/>
              <a:t>system </a:t>
            </a:r>
            <a:r>
              <a:rPr lang="en-US" sz="2800" dirty="0" err="1"/>
              <a:t>ain’t</a:t>
            </a:r>
            <a:r>
              <a:rPr lang="en-US" sz="2800" dirty="0"/>
              <a:t> broke. It was built to be this way</a:t>
            </a:r>
            <a:r>
              <a:rPr lang="en-US" sz="2800" dirty="0" smtClean="0"/>
              <a:t>.”</a:t>
            </a:r>
          </a:p>
          <a:p>
            <a:pPr marL="118872" indent="0">
              <a:buClr>
                <a:schemeClr val="accent2">
                  <a:lumMod val="75000"/>
                </a:schemeClr>
              </a:buClr>
              <a:buNone/>
            </a:pPr>
            <a:endParaRPr lang="en-US" sz="2800" dirty="0" smtClean="0"/>
          </a:p>
          <a:p>
            <a:pPr marL="118872" indent="0" algn="r">
              <a:buClr>
                <a:schemeClr val="accent2">
                  <a:lumMod val="75000"/>
                </a:schemeClr>
              </a:buClr>
              <a:buNone/>
            </a:pPr>
            <a:r>
              <a:rPr lang="en-US" sz="2800" dirty="0" smtClean="0"/>
              <a:t>Tom </a:t>
            </a:r>
            <a:r>
              <a:rPr lang="en-US" sz="2800" dirty="0"/>
              <a:t>B.K. </a:t>
            </a:r>
            <a:r>
              <a:rPr lang="en-US" sz="2800" dirty="0" smtClean="0"/>
              <a:t>Goldtooth (Dine and Dakota),</a:t>
            </a:r>
          </a:p>
          <a:p>
            <a:pPr marL="118872" indent="0" algn="r">
              <a:buClr>
                <a:schemeClr val="accent2">
                  <a:lumMod val="75000"/>
                </a:schemeClr>
              </a:buClr>
              <a:buNone/>
            </a:pPr>
            <a:r>
              <a:rPr lang="en-US" sz="2800" dirty="0" smtClean="0"/>
              <a:t>“</a:t>
            </a:r>
            <a:r>
              <a:rPr lang="en-US" sz="2800" dirty="0"/>
              <a:t>Occupy Talks</a:t>
            </a:r>
            <a:r>
              <a:rPr lang="en-US" sz="2800" dirty="0" smtClean="0"/>
              <a:t>” (2012)</a:t>
            </a:r>
            <a:endParaRPr lang="en-US" sz="2800" dirty="0"/>
          </a:p>
          <a:p>
            <a:pPr>
              <a:buClr>
                <a:schemeClr val="accent2">
                  <a:lumMod val="75000"/>
                </a:schemeClr>
              </a:buClr>
            </a:pPr>
            <a:endParaRPr lang="en-US" dirty="0"/>
          </a:p>
          <a:p>
            <a:pPr marL="118872" indent="0">
              <a:buClr>
                <a:schemeClr val="accent2">
                  <a:lumMod val="75000"/>
                </a:schemeClr>
              </a:buClr>
              <a:buNone/>
            </a:pPr>
            <a:endParaRPr lang="en-US" dirty="0"/>
          </a:p>
        </p:txBody>
      </p:sp>
      <p:pic>
        <p:nvPicPr>
          <p:cNvPr id="4" name="Picture 3" descr="IMG_077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548572"/>
            <a:ext cx="3429143" cy="2852228"/>
          </a:xfrm>
          <a:prstGeom prst="rect">
            <a:avLst/>
          </a:prstGeom>
        </p:spPr>
      </p:pic>
    </p:spTree>
    <p:extLst>
      <p:ext uri="{BB962C8B-B14F-4D97-AF65-F5344CB8AC3E}">
        <p14:creationId xmlns:p14="http://schemas.microsoft.com/office/powerpoint/2010/main" val="1261712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ecolonize14x1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1587" y="574342"/>
            <a:ext cx="4590170" cy="5575109"/>
          </a:xfrm>
          <a:prstGeom prst="rect">
            <a:avLst/>
          </a:prstGeom>
        </p:spPr>
      </p:pic>
    </p:spTree>
    <p:extLst>
      <p:ext uri="{BB962C8B-B14F-4D97-AF65-F5344CB8AC3E}">
        <p14:creationId xmlns:p14="http://schemas.microsoft.com/office/powerpoint/2010/main" val="34773262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Module.thmx</Template>
  <TotalTime>1997</TotalTime>
  <Words>749</Words>
  <Application>Microsoft Macintosh PowerPoint</Application>
  <PresentationFormat>On-screen Show (4:3)</PresentationFormat>
  <Paragraphs>67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Module</vt:lpstr>
      <vt:lpstr>In Debt: A Reconsideration of “Race, Empire, and the Crisis of the Subprime” from Manna-Hata Joanne Barker (Lenape)    A great many people in North America believed that Canada and the US, in a moment of inexplicable generosity, gave treaty rights to Native people as a gift. Of course, anyone familiar with the history of Indians in North America knows that Native people paid for every treaty right, and in some cases, paid more than once. The idea that either country gave First Nations something for free is horseshit.                                                           Thomas King (Cherokee), The Inconvenient Indian    jmbarker@sfsu.edu http://online.sfsu.edu/jmbarker</vt:lpstr>
      <vt:lpstr>PowerPoint Presentation</vt:lpstr>
      <vt:lpstr>Quentin Tarantino, Django Unchained  (2012)</vt:lpstr>
      <vt:lpstr>PowerPoint Presentation</vt:lpstr>
      <vt:lpstr>PowerPoint Presentation</vt:lpstr>
      <vt:lpstr>Indebted</vt:lpstr>
      <vt:lpstr>Census 2010</vt:lpstr>
      <vt:lpstr>Debt Traps</vt:lpstr>
      <vt:lpstr>The Subprime Crisis</vt:lpstr>
      <vt:lpstr>NM, SD, CA</vt:lpstr>
      <vt:lpstr>Nationwide</vt:lpstr>
      <vt:lpstr>Land Trust</vt:lpstr>
      <vt:lpstr>Foreclosure Risk</vt:lpstr>
      <vt:lpstr>Conclusions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Debt: A Reconsideration of “Race, Empire, and the Crisis of the Subprime” from Manna-Hata  Joanne Barker   jmbarker@sfsu.edu http://online.sfsu.edu/jmbarker</dc:title>
  <dc:creator>Joanne Barker</dc:creator>
  <cp:lastModifiedBy>Evin Guy</cp:lastModifiedBy>
  <cp:revision>26</cp:revision>
  <dcterms:created xsi:type="dcterms:W3CDTF">2013-09-27T05:48:50Z</dcterms:created>
  <dcterms:modified xsi:type="dcterms:W3CDTF">2013-10-18T19:54:17Z</dcterms:modified>
</cp:coreProperties>
</file>