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32461200" cy="4343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scaleToFitPaper="1" frameSlides="1"/>
  <p:clrMru>
    <a:srgbClr val="B37975"/>
    <a:srgbClr val="72423E"/>
    <a:srgbClr val="74063D"/>
    <a:srgbClr val="7B0741"/>
    <a:srgbClr val="663936"/>
    <a:srgbClr val="603459"/>
    <a:srgbClr val="8E084B"/>
    <a:srgbClr val="643936"/>
    <a:srgbClr val="5A3936"/>
    <a:srgbClr val="6048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6667" autoAdjust="0"/>
  </p:normalViewPr>
  <p:slideViewPr>
    <p:cSldViewPr snapToGrid="0">
      <p:cViewPr>
        <p:scale>
          <a:sx n="50" d="100"/>
          <a:sy n="50" d="100"/>
        </p:scale>
        <p:origin x="-688" y="944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64008" cy="64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4066839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584" tIns="216794" rIns="433584" bIns="216794" numCol="1" anchor="t" anchorCtr="0" compatLnSpc="1">
            <a:prstTxWarp prst="textNoShape">
              <a:avLst/>
            </a:prstTxWarp>
          </a:bodyPr>
          <a:lstStyle>
            <a:lvl1pPr defTabSz="4336077">
              <a:defRPr sz="55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386426" y="0"/>
            <a:ext cx="14066839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584" tIns="216794" rIns="433584" bIns="216794" numCol="1" anchor="t" anchorCtr="0" compatLnSpc="1">
            <a:prstTxWarp prst="textNoShape">
              <a:avLst/>
            </a:prstTxWarp>
          </a:bodyPr>
          <a:lstStyle>
            <a:lvl1pPr algn="r" defTabSz="4336077">
              <a:defRPr sz="55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372100" y="3257550"/>
            <a:ext cx="21717000" cy="16289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46439" y="20631152"/>
            <a:ext cx="25968327" cy="195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584" tIns="216794" rIns="433584" bIns="216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1254363"/>
            <a:ext cx="14066839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584" tIns="216794" rIns="433584" bIns="216794" numCol="1" anchor="b" anchorCtr="0" compatLnSpc="1">
            <a:prstTxWarp prst="textNoShape">
              <a:avLst/>
            </a:prstTxWarp>
          </a:bodyPr>
          <a:lstStyle>
            <a:lvl1pPr defTabSz="4336077">
              <a:defRPr sz="55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8386426" y="41254363"/>
            <a:ext cx="14066839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584" tIns="216794" rIns="433584" bIns="216794" numCol="1" anchor="b" anchorCtr="0" compatLnSpc="1">
            <a:prstTxWarp prst="textNoShape">
              <a:avLst/>
            </a:prstTxWarp>
          </a:bodyPr>
          <a:lstStyle>
            <a:lvl1pPr algn="r" defTabSz="4336077">
              <a:defRPr sz="5500"/>
            </a:lvl1pPr>
          </a:lstStyle>
          <a:p>
            <a:fld id="{6BDE7ABC-A189-4778-95D5-CDC00138CB9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442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A87C74-9F9E-4DD7-B061-0B896C27C69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5F8B2-70E2-48E4-B1F3-951E02269E4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ED920-6A4B-45C7-B06C-3AAA3D63B3D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A3831-522F-4AC5-B1BC-17BBFE87A7B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3925" y="7680325"/>
            <a:ext cx="19675475" cy="2172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7680325"/>
            <a:ext cx="19675475" cy="2172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F126D-8B29-433F-9617-B5E6AD2EBA0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7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7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9B25C-9E38-45F7-A75E-D1C1BC1EA2D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FBA1E-8411-45A0-8D10-80310B726B1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B2728-3587-4847-8526-FAD6F9627D3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9A0C9-7B6F-43EB-AAE7-3DB75F423E1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3"/>
            <a:ext cx="26335037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7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7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ED970-A1C5-45A8-B3EC-A88962E44B0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CD9F6-70A7-434F-9463-5AF287CBF2B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438" y="1317625"/>
            <a:ext cx="9875837" cy="28087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1317625"/>
            <a:ext cx="29475113" cy="28087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F5E64-7FB9-4492-92E8-C07374159D2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0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3925" y="1317625"/>
            <a:ext cx="395033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3925" y="7680325"/>
            <a:ext cx="39503350" cy="2172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8912" tIns="219456" rIns="438912" bIns="2194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3925" y="29976763"/>
            <a:ext cx="102425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8912" tIns="219456" rIns="438912" bIns="219456" numCol="1" anchor="t" anchorCtr="0" compatLnSpc="1">
            <a:prstTxWarp prst="textNoShape">
              <a:avLst/>
            </a:prstTxWarp>
          </a:bodyPr>
          <a:lstStyle>
            <a:lvl1pPr defTabSz="4389438">
              <a:defRPr sz="67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76763"/>
            <a:ext cx="139001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8912" tIns="219456" rIns="438912" bIns="219456" numCol="1" anchor="t" anchorCtr="0" compatLnSpc="1">
            <a:prstTxWarp prst="textNoShape">
              <a:avLst/>
            </a:prstTxWarp>
          </a:bodyPr>
          <a:lstStyle>
            <a:lvl1pPr algn="ctr" defTabSz="4389438">
              <a:defRPr sz="67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76763"/>
            <a:ext cx="102425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8912" tIns="219456" rIns="438912" bIns="219456" numCol="1" anchor="t" anchorCtr="0" compatLnSpc="1">
            <a:prstTxWarp prst="textNoShape">
              <a:avLst/>
            </a:prstTxWarp>
          </a:bodyPr>
          <a:lstStyle>
            <a:lvl1pPr algn="r" defTabSz="4389438">
              <a:defRPr sz="6700"/>
            </a:lvl1pPr>
          </a:lstStyle>
          <a:p>
            <a:fld id="{4AED4D25-8F30-4220-88D1-EEFB03085B6F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2pPr>
      <a:lvl3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3pPr>
      <a:lvl4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4pPr>
      <a:lvl5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5pPr>
      <a:lvl6pPr marL="4572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6pPr>
      <a:lvl7pPr marL="9144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7pPr>
      <a:lvl8pPr marL="13716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8pPr>
      <a:lvl9pPr marL="18288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Times New Roman" pitchFamily="18" charset="0"/>
        </a:defRPr>
      </a:lvl9pPr>
    </p:titleStyle>
    <p:bodyStyle>
      <a:lvl1pPr marL="1646238" indent="-1646238" algn="l" defTabSz="4389438" rtl="0" fontAlgn="base">
        <a:spcBef>
          <a:spcPct val="20000"/>
        </a:spcBef>
        <a:spcAft>
          <a:spcPct val="0"/>
        </a:spcAft>
        <a:buChar char="•"/>
        <a:defRPr sz="15400">
          <a:solidFill>
            <a:schemeClr val="tx1"/>
          </a:solidFill>
          <a:latin typeface="+mn-lt"/>
          <a:ea typeface="+mn-ea"/>
          <a:cs typeface="+mn-cs"/>
        </a:defRPr>
      </a:lvl1pPr>
      <a:lvl2pPr marL="3565525" indent="-1371600" algn="l" defTabSz="4389438" rtl="0" fontAlgn="base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</a:defRPr>
      </a:lvl2pPr>
      <a:lvl3pPr marL="5486400" indent="-1096963" algn="l" defTabSz="4389438" rtl="0" fontAlgn="base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</a:defRPr>
      </a:lvl3pPr>
      <a:lvl4pPr marL="7680325" indent="-1096963" algn="l" defTabSz="4389438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4pPr>
      <a:lvl5pPr marL="98758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5pPr>
      <a:lvl6pPr marL="103330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902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74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46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913037" y="5232400"/>
            <a:ext cx="13711237" cy="8432800"/>
          </a:xfrm>
          <a:prstGeom prst="rect">
            <a:avLst/>
          </a:prstGeom>
          <a:solidFill>
            <a:schemeClr val="bg1"/>
          </a:solidFill>
          <a:ln w="38100" cmpd="thickThin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lIns="274320" tIns="274320" rIns="274320" bIns="274320"/>
          <a:lstStyle/>
          <a:p>
            <a:pPr algn="ctr" defTabSz="4389438">
              <a:spcBef>
                <a:spcPct val="50000"/>
              </a:spcBef>
              <a:tabLst>
                <a:tab pos="1200150" algn="l"/>
              </a:tabLst>
            </a:pPr>
            <a:r>
              <a:rPr lang="en-US" sz="4000" b="1" dirty="0" smtClean="0">
                <a:latin typeface="Arial"/>
                <a:cs typeface="Arial"/>
              </a:rPr>
              <a:t>Introduction</a:t>
            </a:r>
            <a:endParaRPr lang="en-US" sz="2400" dirty="0"/>
          </a:p>
          <a:p>
            <a:pPr defTabSz="4389438">
              <a:spcBef>
                <a:spcPct val="50000"/>
              </a:spcBef>
              <a:tabLst>
                <a:tab pos="1200150" algn="l"/>
              </a:tabLst>
            </a:pPr>
            <a:endParaRPr lang="en-US" sz="3600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>
          <a:xfrm>
            <a:off x="912813" y="864686"/>
            <a:ext cx="42236136" cy="3935914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anchorCtr="1"/>
          <a:lstStyle/>
          <a:p>
            <a:r>
              <a:rPr lang="en-US" sz="8500" b="1" dirty="0" smtClean="0">
                <a:latin typeface="Calibri"/>
                <a:cs typeface="Calibri"/>
              </a:rPr>
              <a:t>Research Project Title</a:t>
            </a:r>
            <a:r>
              <a:rPr lang="en-US" sz="8500" b="1" dirty="0" smtClean="0">
                <a:latin typeface="Calibri"/>
                <a:cs typeface="Calibri"/>
              </a:rPr>
              <a:t/>
            </a:r>
            <a:br>
              <a:rPr lang="en-US" sz="8500" b="1" dirty="0" smtClean="0">
                <a:latin typeface="Calibri"/>
                <a:cs typeface="Calibri"/>
              </a:rPr>
            </a:br>
            <a:r>
              <a:rPr lang="en-US" sz="4400" dirty="0" smtClean="0">
                <a:latin typeface="Calibri"/>
                <a:cs typeface="Calibri"/>
              </a:rPr>
              <a:t>Your n</a:t>
            </a:r>
            <a:r>
              <a:rPr lang="en-US" sz="4400" dirty="0" smtClean="0">
                <a:latin typeface="Calibri"/>
                <a:cs typeface="Calibri"/>
              </a:rPr>
              <a:t>ame</a:t>
            </a:r>
            <a:r>
              <a:rPr lang="en-US" sz="4400" dirty="0" smtClean="0">
                <a:latin typeface="Calibri"/>
                <a:cs typeface="Calibri"/>
              </a:rPr>
              <a:t>, </a:t>
            </a:r>
            <a:r>
              <a:rPr lang="en-US" sz="4400" dirty="0" smtClean="0">
                <a:latin typeface="Calibri"/>
                <a:cs typeface="Calibri"/>
              </a:rPr>
              <a:t>advisor’s name, names of any other collaborators</a:t>
            </a:r>
            <a:br>
              <a:rPr lang="en-US" sz="4400" dirty="0" smtClean="0">
                <a:latin typeface="Calibri"/>
                <a:cs typeface="Calibri"/>
              </a:rPr>
            </a:br>
            <a:r>
              <a:rPr lang="en-US" sz="4400" dirty="0" smtClean="0">
                <a:latin typeface="Calibri"/>
                <a:cs typeface="Calibri"/>
              </a:rPr>
              <a:t>Name of d</a:t>
            </a:r>
            <a:r>
              <a:rPr lang="en-US" sz="4400" dirty="0" smtClean="0">
                <a:latin typeface="Calibri"/>
                <a:cs typeface="Calibri"/>
              </a:rPr>
              <a:t>epartment</a:t>
            </a:r>
            <a:r>
              <a:rPr lang="en-US" sz="4400" dirty="0" smtClean="0">
                <a:latin typeface="Calibri"/>
                <a:cs typeface="Calibri"/>
              </a:rPr>
              <a:t>, </a:t>
            </a:r>
            <a:r>
              <a:rPr lang="en-US" sz="4400" dirty="0" smtClean="0">
                <a:latin typeface="Calibri"/>
                <a:cs typeface="Calibri"/>
              </a:rPr>
              <a:t>University of </a:t>
            </a:r>
            <a:r>
              <a:rPr lang="en-US" sz="4400" dirty="0" smtClean="0">
                <a:latin typeface="Calibri"/>
                <a:cs typeface="Calibri"/>
              </a:rPr>
              <a:t>California, Santa Cruz</a:t>
            </a:r>
            <a:br>
              <a:rPr lang="en-US" sz="4400" dirty="0" smtClean="0">
                <a:latin typeface="Calibri"/>
                <a:cs typeface="Calibri"/>
              </a:rPr>
            </a:br>
            <a:r>
              <a:rPr lang="en-US" sz="4400" i="1" dirty="0" err="1" smtClean="0">
                <a:latin typeface="Calibri"/>
                <a:cs typeface="Calibri"/>
              </a:rPr>
              <a:t>email.address</a:t>
            </a:r>
            <a:r>
              <a:rPr lang="en-US" sz="4400" i="1" dirty="0" err="1" smtClean="0">
                <a:latin typeface="Calibri"/>
                <a:cs typeface="Calibri"/>
              </a:rPr>
              <a:t>@ucsc.edu</a:t>
            </a:r>
            <a:endParaRPr lang="en-US" sz="4400" i="1" dirty="0">
              <a:latin typeface="Calibri"/>
              <a:cs typeface="Calibri"/>
            </a:endParaRPr>
          </a:p>
        </p:txBody>
      </p:sp>
      <p:sp>
        <p:nvSpPr>
          <p:cNvPr id="2104" name="Text Box 56"/>
          <p:cNvSpPr txBox="1">
            <a:spLocks noChangeArrowheads="1"/>
          </p:cNvSpPr>
          <p:nvPr/>
        </p:nvSpPr>
        <p:spPr bwMode="auto">
          <a:xfrm>
            <a:off x="29412087" y="5232399"/>
            <a:ext cx="13711238" cy="1249680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274320" tIns="274320" rIns="274320" bIns="274320"/>
          <a:lstStyle/>
          <a:p>
            <a:pPr algn="ctr" defTabSz="4389438">
              <a:spcBef>
                <a:spcPct val="50000"/>
              </a:spcBef>
            </a:pPr>
            <a:r>
              <a:rPr lang="en-US" sz="4000" b="1" dirty="0" smtClean="0">
                <a:latin typeface="Arial"/>
                <a:cs typeface="Arial"/>
                <a:sym typeface="Symbol" pitchFamily="18" charset="2"/>
              </a:rPr>
              <a:t>Conclusions</a:t>
            </a:r>
            <a:endParaRPr lang="en-US" sz="2400" dirty="0" smtClean="0">
              <a:latin typeface="Arial"/>
              <a:cs typeface="Arial"/>
              <a:sym typeface="Symbol" pitchFamily="18" charset="2"/>
            </a:endParaRPr>
          </a:p>
          <a:p>
            <a:pPr marL="0" lvl="1" indent="-274320" defTabSz="4389438">
              <a:lnSpc>
                <a:spcPts val="2600"/>
              </a:lnSpc>
              <a:spcBef>
                <a:spcPts val="0"/>
              </a:spcBef>
            </a:pPr>
            <a:endParaRPr lang="en-US" sz="2400" dirty="0" smtClean="0">
              <a:solidFill>
                <a:srgbClr val="663936"/>
              </a:solidFill>
            </a:endParaRPr>
          </a:p>
          <a:p>
            <a:pPr indent="-274320" defTabSz="4389438">
              <a:lnSpc>
                <a:spcPts val="2600"/>
              </a:lnSpc>
              <a:spcBef>
                <a:spcPts val="0"/>
              </a:spcBef>
            </a:pPr>
            <a:endParaRPr lang="en-US" sz="2400" dirty="0" smtClean="0">
              <a:sym typeface="Symbol" pitchFamily="18" charset="2"/>
            </a:endParaRP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15124462" y="5232400"/>
            <a:ext cx="13711237" cy="10744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274320" tIns="274320" rIns="274320" bIns="274320"/>
          <a:lstStyle/>
          <a:p>
            <a:pPr lvl="0" algn="ctr" defTabSz="4389438">
              <a:spcBef>
                <a:spcPct val="50000"/>
              </a:spcBef>
              <a:tabLst>
                <a:tab pos="1200150" algn="l"/>
              </a:tabLst>
            </a:pPr>
            <a:r>
              <a:rPr lang="en-US" sz="4000" b="1" dirty="0" smtClean="0">
                <a:solidFill>
                  <a:srgbClr val="000000"/>
                </a:solidFill>
                <a:latin typeface="Arial"/>
                <a:cs typeface="Arial"/>
              </a:rPr>
              <a:t>Diagram, illustration, archive, source materials</a:t>
            </a:r>
            <a:endParaRPr lang="en-US" sz="4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731520" lvl="1" defTabSz="4389438">
              <a:lnSpc>
                <a:spcPts val="2800"/>
              </a:lnSpc>
              <a:buSzPct val="80000"/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defTabSz="4389438">
              <a:spcBef>
                <a:spcPts val="0"/>
              </a:spcBef>
              <a:tabLst>
                <a:tab pos="1200150" algn="l"/>
              </a:tabLst>
            </a:pPr>
            <a:endParaRPr lang="en-US" sz="3000" b="1" dirty="0"/>
          </a:p>
          <a:p>
            <a:pPr marL="1005840" lvl="1" indent="-274320" defTabSz="4389438">
              <a:buFontTx/>
              <a:buChar char="-"/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buFontTx/>
              <a:buChar char="-"/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buFontTx/>
              <a:buChar char="-"/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r>
              <a:rPr lang="en-US" sz="2400" dirty="0" smtClean="0">
                <a:latin typeface="+mn-lt"/>
              </a:rPr>
              <a:t>		</a:t>
            </a:r>
          </a:p>
          <a:p>
            <a:pPr marL="1005840" lvl="1" indent="-274320" defTabSz="4389438">
              <a:lnSpc>
                <a:spcPts val="2000"/>
              </a:lnSpc>
              <a:tabLst>
                <a:tab pos="1200150" algn="l"/>
              </a:tabLst>
            </a:pPr>
            <a:r>
              <a:rPr lang="en-US" sz="2400" dirty="0" smtClean="0">
                <a:latin typeface="+mn-lt"/>
              </a:rPr>
              <a:t>   </a:t>
            </a:r>
            <a:endParaRPr lang="en-US" sz="2400" b="1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  <a:p>
            <a:pPr marL="1005840" lvl="1" indent="-274320" defTabSz="4389438">
              <a:tabLst>
                <a:tab pos="1200150" algn="l"/>
              </a:tabLst>
            </a:pPr>
            <a:endParaRPr lang="en-US" sz="2400" dirty="0" smtClean="0">
              <a:latin typeface="+mn-lt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9437487" y="18313400"/>
            <a:ext cx="13711238" cy="12801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274320" tIns="274320" rIns="274320" bIns="274320"/>
          <a:lstStyle/>
          <a:p>
            <a:pPr algn="ctr" defTabSz="4389438">
              <a:spcBef>
                <a:spcPct val="50000"/>
              </a:spcBef>
            </a:pPr>
            <a:r>
              <a:rPr lang="en-US" sz="4000" b="1" dirty="0" smtClean="0">
                <a:latin typeface="Arial"/>
                <a:cs typeface="Arial"/>
              </a:rPr>
              <a:t>Future directions and implications</a:t>
            </a:r>
            <a:endParaRPr lang="en-US" sz="4000" b="1" dirty="0" smtClean="0">
              <a:latin typeface="Arial"/>
              <a:cs typeface="Arial"/>
            </a:endParaRPr>
          </a:p>
          <a:p>
            <a:pPr marL="0" lvl="1" defTabSz="4389438">
              <a:lnSpc>
                <a:spcPts val="2600"/>
              </a:lnSpc>
              <a:spcBef>
                <a:spcPts val="0"/>
              </a:spcBef>
            </a:pP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337000" y="25831800"/>
            <a:ext cx="18473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5400000">
            <a:off x="4511842" y="25555074"/>
            <a:ext cx="457200" cy="15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11734800" y="13030200"/>
            <a:ext cx="18473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2313563" y="29678473"/>
            <a:ext cx="10972800" cy="566822"/>
          </a:xfrm>
          <a:prstGeom prst="rect">
            <a:avLst/>
          </a:prstGeom>
          <a:noFill/>
          <a:ln w="12700">
            <a:noFill/>
          </a:ln>
        </p:spPr>
        <p:txBody>
          <a:bodyPr wrap="square" lIns="365760" tIns="91440" rIns="365760" bIns="91440" rtlCol="0">
            <a:spAutoFit/>
          </a:bodyPr>
          <a:lstStyle/>
          <a:p>
            <a:pPr marL="0" lvl="1" defTabSz="4389438">
              <a:lnSpc>
                <a:spcPts val="3000"/>
              </a:lnSpc>
              <a:spcBef>
                <a:spcPts val="0"/>
              </a:spcBef>
              <a:buClr>
                <a:schemeClr val="tx1"/>
              </a:buClr>
              <a:tabLst>
                <a:tab pos="1200150" algn="l"/>
              </a:tabLst>
            </a:pPr>
            <a:r>
              <a:rPr lang="en-US" sz="2400" dirty="0" smtClean="0"/>
              <a:t>                          </a:t>
            </a:r>
            <a:endParaRPr lang="en-US" sz="2400" i="1" dirty="0" smtClean="0"/>
          </a:p>
        </p:txBody>
      </p:sp>
      <p:pic>
        <p:nvPicPr>
          <p:cNvPr id="2" name="Picture 1" descr="UCSC-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840" y="1728216"/>
            <a:ext cx="6522720" cy="2182368"/>
          </a:xfrm>
          <a:prstGeom prst="rect">
            <a:avLst/>
          </a:prstGeom>
        </p:spPr>
      </p:pic>
      <p:pic>
        <p:nvPicPr>
          <p:cNvPr id="8" name="Picture 7" descr="IHR_logo-blac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9331" y="2108200"/>
            <a:ext cx="6889217" cy="1473200"/>
          </a:xfrm>
          <a:prstGeom prst="rect">
            <a:avLst/>
          </a:prstGeom>
        </p:spPr>
      </p:pic>
      <p:sp>
        <p:nvSpPr>
          <p:cNvPr id="18" name="Rectangle 7"/>
          <p:cNvSpPr txBox="1">
            <a:spLocks noChangeArrowheads="1"/>
          </p:cNvSpPr>
          <p:nvPr/>
        </p:nvSpPr>
        <p:spPr bwMode="auto">
          <a:xfrm>
            <a:off x="887413" y="31547887"/>
            <a:ext cx="42236136" cy="7863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438912" tIns="219456" rIns="438912" bIns="219456" numCol="1" anchor="ctr" anchorCtr="1" compatLnSpc="1">
            <a:prstTxWarp prst="textNoShape">
              <a:avLst/>
            </a:prstTxWarp>
          </a:bodyPr>
          <a:lstStyle>
            <a:lvl1pPr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2pPr>
            <a:lvl3pPr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3pPr>
            <a:lvl4pPr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4pPr>
            <a:lvl5pPr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defTabSz="4389438" rtl="0" fontAlgn="base">
              <a:spcBef>
                <a:spcPct val="0"/>
              </a:spcBef>
              <a:spcAft>
                <a:spcPct val="0"/>
              </a:spcAft>
              <a:defRPr sz="211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i="1" smtClean="0">
                <a:latin typeface="Calibri"/>
                <a:cs typeface="Calibri"/>
              </a:rPr>
              <a:t>Acknowledgements: Research </a:t>
            </a:r>
            <a:r>
              <a:rPr lang="en-US" sz="2800" i="1" dirty="0" smtClean="0">
                <a:latin typeface="Calibri"/>
                <a:cs typeface="Calibri"/>
              </a:rPr>
              <a:t>generously supported by the Institute for Humanities Research, your home department, and any other fellowships and funding that you may have received.</a:t>
            </a:r>
            <a:endParaRPr lang="en-US" sz="2800" i="1" dirty="0">
              <a:latin typeface="Calibri"/>
              <a:cs typeface="Calibri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938437" y="14274800"/>
            <a:ext cx="13711237" cy="16840200"/>
          </a:xfrm>
          <a:prstGeom prst="rect">
            <a:avLst/>
          </a:prstGeom>
          <a:solidFill>
            <a:schemeClr val="bg1"/>
          </a:solidFill>
          <a:ln w="38100" cmpd="thickThin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lIns="274320" tIns="274320" rIns="274320" bIns="274320"/>
          <a:lstStyle/>
          <a:p>
            <a:pPr algn="ctr" defTabSz="4389438">
              <a:spcBef>
                <a:spcPct val="50000"/>
              </a:spcBef>
              <a:tabLst>
                <a:tab pos="1200150" algn="l"/>
              </a:tabLst>
            </a:pPr>
            <a:r>
              <a:rPr lang="en-US" sz="4000" b="1" dirty="0" smtClean="0">
                <a:latin typeface="Arial"/>
                <a:cs typeface="Arial"/>
              </a:rPr>
              <a:t>Theoretical approach or methods</a:t>
            </a:r>
            <a:endParaRPr lang="en-US" sz="2400" dirty="0"/>
          </a:p>
          <a:p>
            <a:pPr defTabSz="4389438">
              <a:spcBef>
                <a:spcPct val="50000"/>
              </a:spcBef>
              <a:tabLst>
                <a:tab pos="1200150" algn="l"/>
              </a:tabLst>
            </a:pPr>
            <a:endParaRPr lang="en-US" sz="3600" dirty="0"/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15162437" y="16484600"/>
            <a:ext cx="13711237" cy="14630400"/>
          </a:xfrm>
          <a:prstGeom prst="rect">
            <a:avLst/>
          </a:prstGeom>
          <a:solidFill>
            <a:schemeClr val="bg1"/>
          </a:solidFill>
          <a:ln w="38100" cmpd="thickThin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lIns="274320" tIns="274320" rIns="274320" bIns="274320"/>
          <a:lstStyle/>
          <a:p>
            <a:pPr algn="ctr" defTabSz="4389438">
              <a:spcBef>
                <a:spcPct val="50000"/>
              </a:spcBef>
              <a:tabLst>
                <a:tab pos="1200150" algn="l"/>
              </a:tabLst>
            </a:pPr>
            <a:r>
              <a:rPr lang="en-US" sz="4000" b="1" dirty="0" smtClean="0">
                <a:latin typeface="Arial"/>
                <a:cs typeface="Arial"/>
              </a:rPr>
              <a:t>Findings or results</a:t>
            </a:r>
            <a:endParaRPr lang="en-US" sz="2400" dirty="0"/>
          </a:p>
          <a:p>
            <a:pPr defTabSz="4389438">
              <a:spcBef>
                <a:spcPct val="50000"/>
              </a:spcBef>
              <a:tabLst>
                <a:tab pos="1200150" algn="l"/>
              </a:tabLst>
            </a:pP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274320" tIns="274320" rIns="274320" bIns="2743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274320" tIns="274320" rIns="274320" bIns="2743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24626</TotalTime>
  <Words>54</Words>
  <Application>Microsoft Macintosh PowerPoint</Application>
  <PresentationFormat>Custom</PresentationFormat>
  <Paragraphs>22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Research Project Title Your name, advisor’s name, names of any other collaborators Name of department, University of California, Santa Cruz email.address@ucsc.edu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Fauntelroy van Horneystein</dc:creator>
  <cp:lastModifiedBy>Courtney Mahaney</cp:lastModifiedBy>
  <cp:revision>217</cp:revision>
  <cp:lastPrinted>2014-04-08T18:16:40Z</cp:lastPrinted>
  <dcterms:created xsi:type="dcterms:W3CDTF">2013-04-16T03:19:03Z</dcterms:created>
  <dcterms:modified xsi:type="dcterms:W3CDTF">2015-03-16T22:13:49Z</dcterms:modified>
</cp:coreProperties>
</file>